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4" r:id="rId2"/>
    <p:sldMasterId id="2147483686" r:id="rId3"/>
  </p:sldMasterIdLst>
  <p:notesMasterIdLst>
    <p:notesMasterId r:id="rId57"/>
  </p:notesMasterIdLst>
  <p:handoutMasterIdLst>
    <p:handoutMasterId r:id="rId58"/>
  </p:handoutMasterIdLst>
  <p:sldIdLst>
    <p:sldId id="298" r:id="rId4"/>
    <p:sldId id="405" r:id="rId5"/>
    <p:sldId id="566" r:id="rId6"/>
    <p:sldId id="567" r:id="rId7"/>
    <p:sldId id="422" r:id="rId8"/>
    <p:sldId id="423" r:id="rId9"/>
    <p:sldId id="424" r:id="rId10"/>
    <p:sldId id="425" r:id="rId11"/>
    <p:sldId id="426" r:id="rId12"/>
    <p:sldId id="522" r:id="rId13"/>
    <p:sldId id="523" r:id="rId14"/>
    <p:sldId id="524" r:id="rId15"/>
    <p:sldId id="525" r:id="rId16"/>
    <p:sldId id="526" r:id="rId17"/>
    <p:sldId id="527" r:id="rId18"/>
    <p:sldId id="530" r:id="rId19"/>
    <p:sldId id="529" r:id="rId20"/>
    <p:sldId id="531" r:id="rId21"/>
    <p:sldId id="533" r:id="rId22"/>
    <p:sldId id="532" r:id="rId23"/>
    <p:sldId id="534" r:id="rId24"/>
    <p:sldId id="535" r:id="rId25"/>
    <p:sldId id="536" r:id="rId26"/>
    <p:sldId id="537" r:id="rId27"/>
    <p:sldId id="538" r:id="rId28"/>
    <p:sldId id="539" r:id="rId29"/>
    <p:sldId id="540" r:id="rId30"/>
    <p:sldId id="568" r:id="rId31"/>
    <p:sldId id="541" r:id="rId32"/>
    <p:sldId id="542" r:id="rId33"/>
    <p:sldId id="543" r:id="rId34"/>
    <p:sldId id="544" r:id="rId35"/>
    <p:sldId id="545" r:id="rId36"/>
    <p:sldId id="546" r:id="rId37"/>
    <p:sldId id="547" r:id="rId38"/>
    <p:sldId id="548" r:id="rId39"/>
    <p:sldId id="549" r:id="rId40"/>
    <p:sldId id="550" r:id="rId41"/>
    <p:sldId id="551" r:id="rId42"/>
    <p:sldId id="552" r:id="rId43"/>
    <p:sldId id="553" r:id="rId44"/>
    <p:sldId id="554" r:id="rId45"/>
    <p:sldId id="555" r:id="rId46"/>
    <p:sldId id="557" r:id="rId47"/>
    <p:sldId id="556" r:id="rId48"/>
    <p:sldId id="558" r:id="rId49"/>
    <p:sldId id="559" r:id="rId50"/>
    <p:sldId id="560" r:id="rId51"/>
    <p:sldId id="561" r:id="rId52"/>
    <p:sldId id="562" r:id="rId53"/>
    <p:sldId id="565" r:id="rId54"/>
    <p:sldId id="563" r:id="rId55"/>
    <p:sldId id="299" r:id="rId56"/>
  </p:sldIdLst>
  <p:sldSz cx="9144000" cy="6858000" type="screen4x3"/>
  <p:notesSz cx="6858000" cy="9144000"/>
  <p:defaultTextStyle>
    <a:defPPr>
      <a:defRPr lang="id-ID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1F3EF6C-F5E2-440F-8CF9-CD61D7C670B0}">
          <p14:sldIdLst>
            <p14:sldId id="298"/>
            <p14:sldId id="405"/>
            <p14:sldId id="566"/>
            <p14:sldId id="567"/>
          </p14:sldIdLst>
        </p14:section>
        <p14:section name="Visualisasi Arsitektur" id="{A0182D65-526C-4463-BE11-63E14B12D194}">
          <p14:sldIdLst>
            <p14:sldId id="422"/>
            <p14:sldId id="423"/>
            <p14:sldId id="424"/>
            <p14:sldId id="425"/>
            <p14:sldId id="426"/>
            <p14:sldId id="522"/>
            <p14:sldId id="523"/>
            <p14:sldId id="524"/>
          </p14:sldIdLst>
        </p14:section>
        <p14:section name="Activation Patch" id="{AF64E2C4-A23E-4ECF-B846-A3C5B3D19859}">
          <p14:sldIdLst>
            <p14:sldId id="525"/>
            <p14:sldId id="526"/>
            <p14:sldId id="527"/>
            <p14:sldId id="530"/>
            <p14:sldId id="529"/>
            <p14:sldId id="531"/>
            <p14:sldId id="533"/>
            <p14:sldId id="532"/>
            <p14:sldId id="534"/>
            <p14:sldId id="535"/>
            <p14:sldId id="536"/>
            <p14:sldId id="537"/>
          </p14:sldIdLst>
        </p14:section>
        <p14:section name="Visualisasi Layer Pertama" id="{15FC0D61-1B1A-48D2-BDAD-32ACCD33205C}">
          <p14:sldIdLst>
            <p14:sldId id="538"/>
            <p14:sldId id="539"/>
            <p14:sldId id="540"/>
            <p14:sldId id="568"/>
          </p14:sldIdLst>
        </p14:section>
        <p14:section name="Eksperimen Oklusi" id="{795A6935-DF2C-484A-BC37-C664B6A943A8}">
          <p14:sldIdLst>
            <p14:sldId id="541"/>
            <p14:sldId id="542"/>
            <p14:sldId id="543"/>
          </p14:sldIdLst>
        </p14:section>
        <p14:section name="Visualisasi Gradien" id="{C75C4015-BEF2-42F2-99E5-57A1A346F92E}">
          <p14:sldIdLst>
            <p14:sldId id="544"/>
            <p14:sldId id="545"/>
            <p14:sldId id="546"/>
            <p14:sldId id="547"/>
            <p14:sldId id="548"/>
          </p14:sldIdLst>
        </p14:section>
        <p14:section name="Visualisasi Gradien Neuron" id="{4C9BA57B-0DD4-411E-A42D-D29A78AC087C}">
          <p14:sldIdLst>
            <p14:sldId id="549"/>
            <p14:sldId id="550"/>
            <p14:sldId id="551"/>
            <p14:sldId id="552"/>
          </p14:sldIdLst>
        </p14:section>
        <p14:section name="Visualisasi dengan Teknik Optimasi" id="{1ABD3397-8D50-4ED7-9657-9A5EF09CD2F0}">
          <p14:sldIdLst>
            <p14:sldId id="553"/>
            <p14:sldId id="554"/>
            <p14:sldId id="555"/>
            <p14:sldId id="557"/>
            <p14:sldId id="556"/>
            <p14:sldId id="558"/>
            <p14:sldId id="559"/>
            <p14:sldId id="560"/>
            <p14:sldId id="561"/>
            <p14:sldId id="562"/>
            <p14:sldId id="565"/>
          </p14:sldIdLst>
        </p14:section>
        <p14:section name="Next" id="{8C0A6C54-1CAD-44A4-8D88-5B853BDB07F6}">
          <p14:sldIdLst>
            <p14:sldId id="563"/>
          </p14:sldIdLst>
        </p14:section>
        <p14:section name="Epilog" id="{03CC1788-C16C-494C-8837-277ADB998893}">
          <p14:sldIdLst>
            <p14:sldId id="29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CCFF"/>
    <a:srgbClr val="FF67A0"/>
    <a:srgbClr val="7082E4"/>
    <a:srgbClr val="FF66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44" autoAdjust="0"/>
    <p:restoredTop sz="94503" autoAdjust="0"/>
  </p:normalViewPr>
  <p:slideViewPr>
    <p:cSldViewPr snapToGrid="0">
      <p:cViewPr varScale="1">
        <p:scale>
          <a:sx n="64" d="100"/>
          <a:sy n="64" d="100"/>
        </p:scale>
        <p:origin x="1458" y="48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0" d="100"/>
          <a:sy n="90" d="100"/>
        </p:scale>
        <p:origin x="3696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handoutMaster" Target="handoutMasters/handoutMaster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notesMaster" Target="notesMasters/notesMaster1.xml"/><Relationship Id="rId61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0DD337-6DA0-443D-B66A-851E4657E454}" type="datetimeFigureOut">
              <a:rPr lang="id-ID" smtClean="0"/>
              <a:t>07/08/2019</a:t>
            </a:fld>
            <a:endParaRPr lang="id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866E5B-5AB9-40A0-ACF2-7BF32295F0B3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48850601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ABA3FA-A0AA-4211-8CAF-F15B104CC6F9}" type="datetimeFigureOut">
              <a:rPr lang="id-ID" smtClean="0"/>
              <a:t>07/08/2019</a:t>
            </a:fld>
            <a:endParaRPr lang="id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d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48818C-C5E6-444A-A9F7-917A97CA3904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1172067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t>2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3475063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d-ID" dirty="0"/>
              <a:t>Intuisi: gambar yang akan mengaktifkan klasifikasi kelas “dumbell” dengan sangat tinggi (yakin) adalah gambar yang isinya dumbell di mana-mana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t>48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1219339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19100" y="2476499"/>
            <a:ext cx="5419725" cy="1419226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4000" baseline="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id-ID" dirty="0"/>
              <a:t>Judul Pembahasan Pertemuan Disini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19100" y="3927809"/>
            <a:ext cx="4143375" cy="381000"/>
          </a:xfrm>
        </p:spPr>
        <p:txBody>
          <a:bodyPr anchor="ctr">
            <a:normAutofit/>
          </a:bodyPr>
          <a:lstStyle>
            <a:lvl1pPr marL="0" indent="0" algn="l">
              <a:buNone/>
              <a:defRPr sz="1600" baseline="0">
                <a:solidFill>
                  <a:schemeClr val="bg2">
                    <a:lumMod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d-ID" dirty="0"/>
              <a:t>Nama Pengajar Tulis Disini</a:t>
            </a:r>
            <a:endParaRPr lang="en-US" dirty="0"/>
          </a:p>
        </p:txBody>
      </p:sp>
      <p:sp>
        <p:nvSpPr>
          <p:cNvPr id="10" name="TextBox 9"/>
          <p:cNvSpPr txBox="1"/>
          <p:nvPr userDrawn="1"/>
        </p:nvSpPr>
        <p:spPr>
          <a:xfrm>
            <a:off x="419100" y="2181225"/>
            <a:ext cx="54197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075" dirty="0">
                <a:solidFill>
                  <a:schemeClr val="bg2">
                    <a:lumMod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Program Fresh</a:t>
            </a:r>
            <a:r>
              <a:rPr lang="id-ID" sz="1075" baseline="0" dirty="0">
                <a:solidFill>
                  <a:schemeClr val="bg2">
                    <a:lumMod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Graduate Academy Digital Talent Scholarship 2019 | Machine Learning</a:t>
            </a:r>
            <a:endParaRPr lang="id-ID" sz="1075" dirty="0">
              <a:solidFill>
                <a:schemeClr val="bg2">
                  <a:lumMod val="2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2105" y="97208"/>
            <a:ext cx="1432672" cy="62262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" y="5843925"/>
            <a:ext cx="666547" cy="68674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52" r="5618" b="19924"/>
          <a:stretch/>
        </p:blipFill>
        <p:spPr>
          <a:xfrm>
            <a:off x="1220910" y="5854811"/>
            <a:ext cx="720077" cy="686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295529"/>
      </p:ext>
    </p:extLst>
  </p:cSld>
  <p:clrMapOvr>
    <a:masterClrMapping/>
  </p:clrMapOvr>
  <p:transition spd="slow"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D5F02-6414-4BE9-A01C-1C8628752CC6}" type="datetime1">
              <a:rPr lang="id-ID" smtClean="0"/>
              <a:t>07/08/2019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Machine Learning: </a:t>
            </a:r>
            <a:r>
              <a:rPr lang="en-US" dirty="0" err="1"/>
              <a:t>Pengantar</a:t>
            </a:r>
            <a:r>
              <a:rPr lang="en-US" dirty="0"/>
              <a:t> Deep Learning</a:t>
            </a:r>
            <a:endParaRPr lang="id-ID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135206146"/>
      </p:ext>
    </p:extLst>
  </p:cSld>
  <p:clrMapOvr>
    <a:masterClrMapping/>
  </p:clrMapOvr>
  <p:transition spd="slow"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D3F57-1743-4B8F-B8AF-2AB49F2AC7FD}" type="datetime1">
              <a:rPr lang="id-ID" smtClean="0"/>
              <a:t>07/08/2019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Machine Learning: </a:t>
            </a:r>
            <a:r>
              <a:rPr lang="en-US" dirty="0" err="1"/>
              <a:t>Pengantar</a:t>
            </a:r>
            <a:r>
              <a:rPr lang="en-US" dirty="0"/>
              <a:t> Deep Learning</a:t>
            </a:r>
            <a:endParaRPr lang="id-ID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795775308"/>
      </p:ext>
    </p:extLst>
  </p:cSld>
  <p:clrMapOvr>
    <a:masterClrMapping/>
  </p:clrMapOvr>
  <p:transition spd="slow">
    <p:wipe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377E3-F23C-48A8-84F2-B0873C76AA08}" type="datetime1">
              <a:rPr lang="id-ID" smtClean="0"/>
              <a:t>07/08/2019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Machine Learning: </a:t>
            </a:r>
            <a:r>
              <a:rPr lang="en-US" dirty="0" err="1"/>
              <a:t>Pengantar</a:t>
            </a:r>
            <a:r>
              <a:rPr lang="en-US" dirty="0"/>
              <a:t> Deep Learning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521518340"/>
      </p:ext>
    </p:extLst>
  </p:cSld>
  <p:clrMapOvr>
    <a:masterClrMapping/>
  </p:clrMapOvr>
  <p:transition spd="slow">
    <p:wipe dir="r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B8ECA-8A08-4D6B-B430-0141CC130D37}" type="datetime1">
              <a:rPr lang="id-ID" smtClean="0"/>
              <a:t>07/08/2019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Machine Learning: </a:t>
            </a:r>
            <a:r>
              <a:rPr lang="en-US" dirty="0" err="1"/>
              <a:t>Pengantar</a:t>
            </a:r>
            <a:r>
              <a:rPr lang="en-US" dirty="0"/>
              <a:t> Deep Learning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656585991"/>
      </p:ext>
    </p:extLst>
  </p:cSld>
  <p:clrMapOvr>
    <a:masterClrMapping/>
  </p:clrMapOvr>
  <p:transition spd="slow">
    <p:wipe dir="r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4"/>
          </p:nvPr>
        </p:nvSpPr>
        <p:spPr>
          <a:xfrm>
            <a:off x="365760" y="2009550"/>
            <a:ext cx="8326438" cy="402549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Slide Number Placeholder 1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2884EB-C6E3-684C-A39B-0E652C4E0E6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Date Placeholder 2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137D54C-61CE-1041-9449-8583DE2630BB}" type="datetime1">
              <a:rPr lang="en-US" smtClean="0"/>
              <a:pPr>
                <a:defRPr/>
              </a:pPr>
              <a:t>07-Aug-19</a:t>
            </a:fld>
            <a:endParaRPr 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0" y="1242940"/>
            <a:ext cx="9144000" cy="25305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7" hasCustomPrompt="1"/>
          </p:nvPr>
        </p:nvSpPr>
        <p:spPr>
          <a:xfrm>
            <a:off x="5418163" y="6451600"/>
            <a:ext cx="3315778" cy="365125"/>
          </a:xfrm>
        </p:spPr>
        <p:txBody>
          <a:bodyPr anchor="ctr"/>
          <a:lstStyle>
            <a:lvl1pPr marL="0" indent="0" algn="r">
              <a:buFontTx/>
              <a:buNone/>
              <a:defRPr sz="1050">
                <a:solidFill>
                  <a:schemeClr val="bg1"/>
                </a:solidFill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 sz="105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Kode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Nama</a:t>
            </a:r>
            <a:r>
              <a:rPr lang="en-US" dirty="0"/>
              <a:t> </a:t>
            </a:r>
            <a:r>
              <a:rPr lang="en-US" dirty="0" err="1"/>
              <a:t>mata</a:t>
            </a:r>
            <a:r>
              <a:rPr lang="en-US" dirty="0"/>
              <a:t> </a:t>
            </a:r>
            <a:r>
              <a:rPr lang="en-US" dirty="0" err="1"/>
              <a:t>Kuliah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1189658"/>
      </p:ext>
    </p:extLst>
  </p:cSld>
  <p:clrMapOvr>
    <a:masterClrMapping/>
  </p:clrMapOvr>
  <p:transition spd="slow">
    <p:wip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0C405-08F3-43C7-95CD-94EDCC9402ED}" type="datetime1">
              <a:rPr lang="id-ID" smtClean="0">
                <a:solidFill>
                  <a:prstClr val="black">
                    <a:tint val="75000"/>
                  </a:prstClr>
                </a:solidFill>
              </a:rPr>
              <a:t>07/08/2019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Machine Learning: </a:t>
            </a:r>
            <a:r>
              <a:rPr lang="en-US" dirty="0" err="1">
                <a:solidFill>
                  <a:prstClr val="black">
                    <a:tint val="75000"/>
                  </a:prstClr>
                </a:solidFill>
              </a:rPr>
              <a:t>Pengantar</a:t>
            </a: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 Deep Learning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6108692"/>
      </p:ext>
    </p:extLst>
  </p:cSld>
  <p:clrMapOvr>
    <a:masterClrMapping/>
  </p:clrMapOvr>
  <p:transition spd="slow">
    <p:wipe dir="r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1BAAB-8D65-431F-AB22-D4D0BA373A04}" type="datetime1">
              <a:rPr lang="id-ID" smtClean="0">
                <a:solidFill>
                  <a:prstClr val="black">
                    <a:tint val="75000"/>
                  </a:prstClr>
                </a:solidFill>
              </a:rPr>
              <a:t>07/08/2019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Machine Learning: </a:t>
            </a:r>
            <a:r>
              <a:rPr lang="en-US" dirty="0" err="1">
                <a:solidFill>
                  <a:prstClr val="black">
                    <a:tint val="75000"/>
                  </a:prstClr>
                </a:solidFill>
              </a:rPr>
              <a:t>Pengantar</a:t>
            </a: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 Deep Learning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8319511"/>
      </p:ext>
    </p:extLst>
  </p:cSld>
  <p:clrMapOvr>
    <a:masterClrMapping/>
  </p:clrMapOvr>
  <p:transition spd="slow">
    <p:wipe dir="r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7A75F-72D3-467B-BA74-4A74320D4BD0}" type="datetime1">
              <a:rPr lang="id-ID" smtClean="0">
                <a:solidFill>
                  <a:prstClr val="black">
                    <a:tint val="75000"/>
                  </a:prstClr>
                </a:solidFill>
              </a:rPr>
              <a:t>07/08/2019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Machine Learning: </a:t>
            </a:r>
            <a:r>
              <a:rPr lang="en-US" dirty="0" err="1">
                <a:solidFill>
                  <a:prstClr val="black">
                    <a:tint val="75000"/>
                  </a:prstClr>
                </a:solidFill>
              </a:rPr>
              <a:t>Pengantar</a:t>
            </a: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 Deep Learning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9763459"/>
      </p:ext>
    </p:extLst>
  </p:cSld>
  <p:clrMapOvr>
    <a:masterClrMapping/>
  </p:clrMapOvr>
  <p:transition spd="slow">
    <p:wipe dir="r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11641-7179-4C91-92D7-68AD3F84004F}" type="datetime1">
              <a:rPr lang="id-ID" smtClean="0">
                <a:solidFill>
                  <a:prstClr val="black">
                    <a:tint val="75000"/>
                  </a:prstClr>
                </a:solidFill>
              </a:rPr>
              <a:t>07/08/2019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Machine Learning: </a:t>
            </a:r>
            <a:r>
              <a:rPr lang="en-US" dirty="0" err="1">
                <a:solidFill>
                  <a:prstClr val="black">
                    <a:tint val="75000"/>
                  </a:prstClr>
                </a:solidFill>
              </a:rPr>
              <a:t>Pengantar</a:t>
            </a: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 Deep Learning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6314096"/>
      </p:ext>
    </p:extLst>
  </p:cSld>
  <p:clrMapOvr>
    <a:masterClrMapping/>
  </p:clrMapOvr>
  <p:transition spd="slow">
    <p:wipe dir="r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C5EA7A-9787-4AEA-B69C-2DFA5CB613E3}" type="datetime1">
              <a:rPr lang="id-ID" smtClean="0">
                <a:solidFill>
                  <a:prstClr val="black">
                    <a:tint val="75000"/>
                  </a:prstClr>
                </a:solidFill>
              </a:rPr>
              <a:t>07/08/2019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Machine Learning: </a:t>
            </a:r>
            <a:r>
              <a:rPr lang="en-US" dirty="0" err="1">
                <a:solidFill>
                  <a:prstClr val="black">
                    <a:tint val="75000"/>
                  </a:prstClr>
                </a:solidFill>
              </a:rPr>
              <a:t>Pengantar</a:t>
            </a: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 Deep Learning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7818621"/>
      </p:ext>
    </p:extLst>
  </p:cSld>
  <p:clrMapOvr>
    <a:masterClrMapping/>
  </p:clrMapOvr>
  <p:transition spd="slow"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52337" y="406484"/>
            <a:ext cx="7347283" cy="854074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4897" y="1451811"/>
            <a:ext cx="8814723" cy="47244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84897" y="6424196"/>
            <a:ext cx="1467440" cy="365125"/>
          </a:xfrm>
        </p:spPr>
        <p:txBody>
          <a:bodyPr/>
          <a:lstStyle/>
          <a:p>
            <a:fld id="{47CEA4B6-0A06-45D7-B7BF-F41801AEE81A}" type="datetime1">
              <a:rPr lang="id-ID" smtClean="0"/>
              <a:t>07/08/2019</a:t>
            </a:fld>
            <a:endParaRPr lang="id-ID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54385" y="6423529"/>
            <a:ext cx="4475746" cy="365125"/>
          </a:xfrm>
        </p:spPr>
        <p:txBody>
          <a:bodyPr/>
          <a:lstStyle/>
          <a:p>
            <a:r>
              <a:rPr lang="en-US" dirty="0"/>
              <a:t>Machine Learning: </a:t>
            </a:r>
            <a:r>
              <a:rPr lang="en-US" dirty="0" err="1"/>
              <a:t>Pengantar</a:t>
            </a:r>
            <a:r>
              <a:rPr lang="en-US" dirty="0"/>
              <a:t> Deep Learning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93242" y="6249152"/>
            <a:ext cx="906378" cy="54451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F0E258F-04D6-46E9-8B77-0866F5CD991D}" type="slidenum">
              <a:rPr lang="id-ID" smtClean="0"/>
              <a:pPr/>
              <a:t>‹#›</a:t>
            </a:fld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182972313"/>
      </p:ext>
    </p:extLst>
  </p:cSld>
  <p:clrMapOvr>
    <a:masterClrMapping/>
  </p:clrMapOvr>
  <p:transition spd="slow">
    <p:wipe dir="r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B912D-1A4B-4731-A61F-B5958A40C0ED}" type="datetime1">
              <a:rPr lang="id-ID" smtClean="0">
                <a:solidFill>
                  <a:prstClr val="black">
                    <a:tint val="75000"/>
                  </a:prstClr>
                </a:solidFill>
              </a:rPr>
              <a:t>07/08/2019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Machine Learning: </a:t>
            </a:r>
            <a:r>
              <a:rPr lang="en-US" dirty="0" err="1">
                <a:solidFill>
                  <a:prstClr val="black">
                    <a:tint val="75000"/>
                  </a:prstClr>
                </a:solidFill>
              </a:rPr>
              <a:t>Pengantar</a:t>
            </a: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 Deep Learning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1189739"/>
      </p:ext>
    </p:extLst>
  </p:cSld>
  <p:clrMapOvr>
    <a:masterClrMapping/>
  </p:clrMapOvr>
  <p:transition spd="slow">
    <p:wipe dir="r"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65B9A6-8860-4905-ACE0-0B1187818AF2}" type="datetime1">
              <a:rPr lang="id-ID" smtClean="0">
                <a:solidFill>
                  <a:prstClr val="black">
                    <a:tint val="75000"/>
                  </a:prstClr>
                </a:solidFill>
              </a:rPr>
              <a:t>07/08/2019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Machine Learning: </a:t>
            </a:r>
            <a:r>
              <a:rPr lang="en-US" dirty="0" err="1">
                <a:solidFill>
                  <a:prstClr val="black">
                    <a:tint val="75000"/>
                  </a:prstClr>
                </a:solidFill>
              </a:rPr>
              <a:t>Pengantar</a:t>
            </a: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 Deep Learning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7317630"/>
      </p:ext>
    </p:extLst>
  </p:cSld>
  <p:clrMapOvr>
    <a:masterClrMapping/>
  </p:clrMapOvr>
  <p:transition spd="slow">
    <p:wipe dir="r"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88C432-FFBC-4CA2-822F-B6786EB9322F}" type="datetime1">
              <a:rPr lang="id-ID" smtClean="0">
                <a:solidFill>
                  <a:prstClr val="black">
                    <a:tint val="75000"/>
                  </a:prstClr>
                </a:solidFill>
              </a:rPr>
              <a:t>07/08/2019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Machine Learning: </a:t>
            </a:r>
            <a:r>
              <a:rPr lang="en-US" dirty="0" err="1">
                <a:solidFill>
                  <a:prstClr val="black">
                    <a:tint val="75000"/>
                  </a:prstClr>
                </a:solidFill>
              </a:rPr>
              <a:t>Pengantar</a:t>
            </a: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 Deep Learning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1785634"/>
      </p:ext>
    </p:extLst>
  </p:cSld>
  <p:clrMapOvr>
    <a:masterClrMapping/>
  </p:clrMapOvr>
  <p:transition spd="slow">
    <p:wipe dir="r"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EAE46-405E-4786-AAAF-33A5CB89A485}" type="datetime1">
              <a:rPr lang="id-ID" smtClean="0">
                <a:solidFill>
                  <a:prstClr val="black">
                    <a:tint val="75000"/>
                  </a:prstClr>
                </a:solidFill>
              </a:rPr>
              <a:t>07/08/2019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Machine Learning: </a:t>
            </a:r>
            <a:r>
              <a:rPr lang="en-US" dirty="0" err="1">
                <a:solidFill>
                  <a:prstClr val="black">
                    <a:tint val="75000"/>
                  </a:prstClr>
                </a:solidFill>
              </a:rPr>
              <a:t>Pengantar</a:t>
            </a: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 Deep Learning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8830437"/>
      </p:ext>
    </p:extLst>
  </p:cSld>
  <p:clrMapOvr>
    <a:masterClrMapping/>
  </p:clrMapOvr>
  <p:transition spd="slow">
    <p:wipe dir="r"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80E2C-835F-4D4F-92BA-70A5F7C94721}" type="datetime1">
              <a:rPr lang="id-ID" smtClean="0">
                <a:solidFill>
                  <a:prstClr val="black">
                    <a:tint val="75000"/>
                  </a:prstClr>
                </a:solidFill>
              </a:rPr>
              <a:t>07/08/2019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Machine Learning: </a:t>
            </a:r>
            <a:r>
              <a:rPr lang="en-US" dirty="0" err="1">
                <a:solidFill>
                  <a:prstClr val="black">
                    <a:tint val="75000"/>
                  </a:prstClr>
                </a:solidFill>
              </a:rPr>
              <a:t>Pengantar</a:t>
            </a: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 Deep Learning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1195018"/>
      </p:ext>
    </p:extLst>
  </p:cSld>
  <p:clrMapOvr>
    <a:masterClrMapping/>
  </p:clrMapOvr>
  <p:transition spd="slow">
    <p:wipe dir="r"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FED444-530C-4FA0-B723-07C335E00231}" type="datetime1">
              <a:rPr lang="id-ID" smtClean="0">
                <a:solidFill>
                  <a:prstClr val="black">
                    <a:tint val="75000"/>
                  </a:prstClr>
                </a:solidFill>
              </a:rPr>
              <a:t>07/08/2019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Machine Learning: </a:t>
            </a:r>
            <a:r>
              <a:rPr lang="en-US" dirty="0" err="1">
                <a:solidFill>
                  <a:prstClr val="black">
                    <a:tint val="75000"/>
                  </a:prstClr>
                </a:solidFill>
              </a:rPr>
              <a:t>Pengantar</a:t>
            </a: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 Deep Learning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9941936"/>
      </p:ext>
    </p:extLst>
  </p:cSld>
  <p:clrMapOvr>
    <a:masterClrMapping/>
  </p:clrMapOvr>
  <p:transition spd="slow">
    <p:wipe dir="r"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28BE9D-D528-483E-91F7-C9009A8147F4}" type="datetime1">
              <a:rPr lang="id-ID" smtClean="0">
                <a:solidFill>
                  <a:prstClr val="black">
                    <a:tint val="75000"/>
                  </a:prstClr>
                </a:solidFill>
              </a:rPr>
              <a:t>07/08/2019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Machine Learning: </a:t>
            </a:r>
            <a:r>
              <a:rPr lang="en-US" dirty="0" err="1">
                <a:solidFill>
                  <a:prstClr val="black">
                    <a:tint val="75000"/>
                  </a:prstClr>
                </a:solidFill>
              </a:rPr>
              <a:t>Pengantar</a:t>
            </a: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 Deep Learning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7671186"/>
      </p:ext>
    </p:extLst>
  </p:cSld>
  <p:clrMapOvr>
    <a:masterClrMapping/>
  </p:clrMapOvr>
  <p:transition spd="slow">
    <p:wipe dir="r"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CCA7F-C166-4853-83BF-BE0D026D4319}" type="datetime1">
              <a:rPr lang="id-ID" smtClean="0">
                <a:solidFill>
                  <a:prstClr val="black">
                    <a:tint val="75000"/>
                  </a:prstClr>
                </a:solidFill>
              </a:rPr>
              <a:t>07/08/2019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Machine Learning: </a:t>
            </a:r>
            <a:r>
              <a:rPr lang="en-US" dirty="0" err="1">
                <a:solidFill>
                  <a:prstClr val="black">
                    <a:tint val="75000"/>
                  </a:prstClr>
                </a:solidFill>
              </a:rPr>
              <a:t>Pengantar</a:t>
            </a: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 Deep Learning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0463801"/>
      </p:ext>
    </p:extLst>
  </p:cSld>
  <p:clrMapOvr>
    <a:masterClrMapping/>
  </p:clrMapOvr>
  <p:transition spd="slow">
    <p:wipe dir="r"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DECE5-0612-400B-A1E7-1F373E1CC57C}" type="datetime1">
              <a:rPr lang="id-ID" smtClean="0">
                <a:solidFill>
                  <a:prstClr val="black">
                    <a:tint val="75000"/>
                  </a:prstClr>
                </a:solidFill>
              </a:rPr>
              <a:t>07/08/2019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Machine Learning: </a:t>
            </a:r>
            <a:r>
              <a:rPr lang="en-US" dirty="0" err="1">
                <a:solidFill>
                  <a:prstClr val="black">
                    <a:tint val="75000"/>
                  </a:prstClr>
                </a:solidFill>
              </a:rPr>
              <a:t>Pengantar</a:t>
            </a: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 Deep Learning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364317"/>
      </p:ext>
    </p:extLst>
  </p:cSld>
  <p:clrMapOvr>
    <a:masterClrMapping/>
  </p:clrMapOvr>
  <p:transition spd="slow">
    <p:wipe dir="r"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47659-DEF8-4B4F-BD4F-C744DFBFC2C2}" type="datetime1">
              <a:rPr lang="id-ID" smtClean="0">
                <a:solidFill>
                  <a:prstClr val="black">
                    <a:tint val="75000"/>
                  </a:prstClr>
                </a:solidFill>
              </a:rPr>
              <a:t>07/08/2019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Machine Learning: </a:t>
            </a:r>
            <a:r>
              <a:rPr lang="en-US" dirty="0" err="1">
                <a:solidFill>
                  <a:prstClr val="black">
                    <a:tint val="75000"/>
                  </a:prstClr>
                </a:solidFill>
              </a:rPr>
              <a:t>Pengantar</a:t>
            </a: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 Deep Learning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2980678"/>
      </p:ext>
    </p:extLst>
  </p:cSld>
  <p:clrMapOvr>
    <a:masterClrMapping/>
  </p:clrMapOvr>
  <p:transition spd="slow"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321843" y="2948156"/>
            <a:ext cx="6184483" cy="1315453"/>
          </a:xfrm>
          <a:noFill/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4000" baseline="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id-ID" dirty="0"/>
              <a:t>Judul Section / Bagian Klik Disini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317581" y="2534653"/>
            <a:ext cx="6188745" cy="300078"/>
          </a:xfrm>
          <a:noFill/>
        </p:spPr>
        <p:txBody>
          <a:bodyPr anchor="ctr">
            <a:normAutofit/>
          </a:bodyPr>
          <a:lstStyle>
            <a:lvl1pPr marL="0" indent="0">
              <a:buNone/>
              <a:defRPr sz="1800" baseline="0">
                <a:solidFill>
                  <a:schemeClr val="bg2">
                    <a:lumMod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d-ID" dirty="0"/>
              <a:t>Bagian berapa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59E5F-8F9E-4DAA-A8B2-608293DE1978}" type="datetime1">
              <a:rPr lang="id-ID" smtClean="0"/>
              <a:t>07/08/2019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Machine Learning: </a:t>
            </a:r>
            <a:r>
              <a:rPr lang="en-US" dirty="0" err="1"/>
              <a:t>Pengantar</a:t>
            </a:r>
            <a:r>
              <a:rPr lang="en-US" dirty="0"/>
              <a:t> Deep Learning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t>‹#›</a:t>
            </a:fld>
            <a:endParaRPr lang="id-ID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719" y="2582779"/>
            <a:ext cx="1471628" cy="1640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521320"/>
      </p:ext>
    </p:extLst>
  </p:cSld>
  <p:clrMapOvr>
    <a:masterClrMapping/>
  </p:clrMapOvr>
  <p:transition spd="slow">
    <p:wipe dir="r"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C75FB7-4C44-424B-9160-4CD8B51217E9}" type="datetime1">
              <a:rPr lang="id-ID" smtClean="0">
                <a:solidFill>
                  <a:prstClr val="black">
                    <a:tint val="75000"/>
                  </a:prstClr>
                </a:solidFill>
              </a:rPr>
              <a:t>07/08/2019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Machine Learning: </a:t>
            </a:r>
            <a:r>
              <a:rPr lang="en-US" dirty="0" err="1">
                <a:solidFill>
                  <a:prstClr val="black">
                    <a:tint val="75000"/>
                  </a:prstClr>
                </a:solidFill>
              </a:rPr>
              <a:t>Pengantar</a:t>
            </a: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 Deep Learning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5662993"/>
      </p:ext>
    </p:extLst>
  </p:cSld>
  <p:clrMapOvr>
    <a:masterClrMapping/>
  </p:clrMapOvr>
  <p:transition spd="slow">
    <p:wipe dir="r"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1B20CC-BEC5-4403-AA6D-904DD768151E}" type="datetime1">
              <a:rPr lang="id-ID" smtClean="0">
                <a:solidFill>
                  <a:prstClr val="black">
                    <a:tint val="75000"/>
                  </a:prstClr>
                </a:solidFill>
              </a:rPr>
              <a:t>07/08/2019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Machine Learning: </a:t>
            </a:r>
            <a:r>
              <a:rPr lang="en-US" dirty="0" err="1">
                <a:solidFill>
                  <a:prstClr val="black">
                    <a:tint val="75000"/>
                  </a:prstClr>
                </a:solidFill>
              </a:rPr>
              <a:t>Pengantar</a:t>
            </a: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 Deep Learning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9580058"/>
      </p:ext>
    </p:extLst>
  </p:cSld>
  <p:clrMapOvr>
    <a:masterClrMapping/>
  </p:clrMapOvr>
  <p:transition spd="slow">
    <p:wipe dir="r"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D7F0F-DF85-4B26-B0BA-9780B60CFCE5}" type="datetime1">
              <a:rPr lang="id-ID" smtClean="0">
                <a:solidFill>
                  <a:prstClr val="black">
                    <a:tint val="75000"/>
                  </a:prstClr>
                </a:solidFill>
              </a:rPr>
              <a:t>07/08/2019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Machine Learning: </a:t>
            </a:r>
            <a:r>
              <a:rPr lang="en-US" dirty="0" err="1">
                <a:solidFill>
                  <a:prstClr val="black">
                    <a:tint val="75000"/>
                  </a:prstClr>
                </a:solidFill>
              </a:rPr>
              <a:t>Pengantar</a:t>
            </a: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 Deep Learning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4856949"/>
      </p:ext>
    </p:extLst>
  </p:cSld>
  <p:clrMapOvr>
    <a:masterClrMapping/>
  </p:clrMapOvr>
  <p:transition spd="slow">
    <p:wipe dir="r"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0E6E1-0116-4E75-AC69-28447F833274}" type="datetime1">
              <a:rPr lang="id-ID" smtClean="0">
                <a:solidFill>
                  <a:prstClr val="black">
                    <a:tint val="75000"/>
                  </a:prstClr>
                </a:solidFill>
              </a:rPr>
              <a:t>07/08/2019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Machine Learning: </a:t>
            </a:r>
            <a:r>
              <a:rPr lang="en-US" dirty="0" err="1">
                <a:solidFill>
                  <a:prstClr val="black">
                    <a:tint val="75000"/>
                  </a:prstClr>
                </a:solidFill>
              </a:rPr>
              <a:t>Pengantar</a:t>
            </a: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 Deep Learning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1449425"/>
      </p:ext>
    </p:extLst>
  </p:cSld>
  <p:clrMapOvr>
    <a:masterClrMapping/>
  </p:clrMapOvr>
  <p:transition spd="slow">
    <p:wipe dir="r"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37E0C-0057-4F96-B96F-58F7B257A791}" type="datetime1">
              <a:rPr lang="id-ID" smtClean="0">
                <a:solidFill>
                  <a:prstClr val="black">
                    <a:tint val="75000"/>
                  </a:prstClr>
                </a:solidFill>
              </a:rPr>
              <a:t>07/08/2019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Machine Learning: </a:t>
            </a:r>
            <a:r>
              <a:rPr lang="en-US" dirty="0" err="1">
                <a:solidFill>
                  <a:prstClr val="black">
                    <a:tint val="75000"/>
                  </a:prstClr>
                </a:solidFill>
              </a:rPr>
              <a:t>Pengantar</a:t>
            </a: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 Deep Learning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318101"/>
      </p:ext>
    </p:extLst>
  </p:cSld>
  <p:clrMapOvr>
    <a:masterClrMapping/>
  </p:clrMapOvr>
  <p:transition spd="slow">
    <p:wipe dir="r"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0D6CC-5907-482A-9FB1-FAE5F50928DC}" type="datetime1">
              <a:rPr lang="id-ID" smtClean="0">
                <a:solidFill>
                  <a:prstClr val="black">
                    <a:tint val="75000"/>
                  </a:prstClr>
                </a:solidFill>
              </a:rPr>
              <a:t>07/08/2019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Machine Learning: </a:t>
            </a:r>
            <a:r>
              <a:rPr lang="en-US" dirty="0" err="1">
                <a:solidFill>
                  <a:prstClr val="black">
                    <a:tint val="75000"/>
                  </a:prstClr>
                </a:solidFill>
              </a:rPr>
              <a:t>Pengantar</a:t>
            </a: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 Deep Learning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9319630"/>
      </p:ext>
    </p:extLst>
  </p:cSld>
  <p:clrMapOvr>
    <a:masterClrMapping/>
  </p:clrMapOvr>
  <p:transition spd="slow">
    <p:wipe dir="r"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6B19FB-FBC9-463E-A2FB-B6B7878B164D}" type="datetime1">
              <a:rPr lang="id-ID" smtClean="0">
                <a:solidFill>
                  <a:prstClr val="black">
                    <a:tint val="75000"/>
                  </a:prstClr>
                </a:solidFill>
              </a:rPr>
              <a:t>07/08/2019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Machine Learning: </a:t>
            </a:r>
            <a:r>
              <a:rPr lang="en-US" dirty="0" err="1">
                <a:solidFill>
                  <a:prstClr val="black">
                    <a:tint val="75000"/>
                  </a:prstClr>
                </a:solidFill>
              </a:rPr>
              <a:t>Pengantar</a:t>
            </a: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 Deep Learning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9786088"/>
      </p:ext>
    </p:extLst>
  </p:cSld>
  <p:clrMapOvr>
    <a:masterClrMapping/>
  </p:clrMapOvr>
  <p:transition spd="slow"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4898" y="1427747"/>
            <a:ext cx="4329952" cy="4749216"/>
          </a:xfrm>
        </p:spPr>
        <p:txBody>
          <a:bodyPr anchor="ctr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427747"/>
            <a:ext cx="4378492" cy="4749216"/>
          </a:xfrm>
        </p:spPr>
        <p:txBody>
          <a:bodyPr anchor="ctr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3E9F8-F969-433C-BFA4-4D473E5436DF}" type="datetime1">
              <a:rPr lang="id-ID" smtClean="0"/>
              <a:t>07/08/2019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Machine Learning: </a:t>
            </a:r>
            <a:r>
              <a:rPr lang="en-US" dirty="0" err="1"/>
              <a:t>Pengantar</a:t>
            </a:r>
            <a:r>
              <a:rPr lang="en-US" dirty="0"/>
              <a:t> Deep Learning</a:t>
            </a:r>
            <a:endParaRPr lang="id-ID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219929876"/>
      </p:ext>
    </p:extLst>
  </p:cSld>
  <p:clrMapOvr>
    <a:masterClrMapping/>
  </p:clrMapOvr>
  <p:transition spd="slow"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nippet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86400" y="1427747"/>
            <a:ext cx="3521242" cy="4749216"/>
          </a:xfrm>
        </p:spPr>
        <p:txBody>
          <a:bodyPr anchor="ctr"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BD1515-8B0E-46C8-8325-0684DA96C015}" type="datetime1">
              <a:rPr lang="id-ID" smtClean="0"/>
              <a:t>07/08/2019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Machine Learning: </a:t>
            </a:r>
            <a:r>
              <a:rPr lang="en-US" dirty="0" err="1"/>
              <a:t>Pengantar</a:t>
            </a:r>
            <a:r>
              <a:rPr lang="en-US" dirty="0"/>
              <a:t> Deep Learning</a:t>
            </a:r>
            <a:endParaRPr lang="id-ID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t>‹#›</a:t>
            </a:fld>
            <a:endParaRPr lang="id-ID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184898" y="1427747"/>
            <a:ext cx="5197228" cy="4749216"/>
          </a:xfrm>
          <a:ln>
            <a:solidFill>
              <a:schemeClr val="tx1"/>
            </a:solidFill>
            <a:prstDash val="lgDash"/>
          </a:ln>
        </p:spPr>
        <p:txBody>
          <a:bodyPr anchor="ctr">
            <a:normAutofit/>
          </a:bodyPr>
          <a:lstStyle>
            <a:lvl1pPr marL="88900" indent="0">
              <a:buNone/>
              <a:defRPr sz="1100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437886424"/>
      </p:ext>
    </p:extLst>
  </p:cSld>
  <p:clrMapOvr>
    <a:masterClrMapping/>
  </p:clrMapOvr>
  <p:transition spd="slow"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4898" y="1427747"/>
            <a:ext cx="4313284" cy="846472"/>
          </a:xfrm>
        </p:spPr>
        <p:txBody>
          <a:bodyPr anchor="ctr"/>
          <a:lstStyle>
            <a:lvl1pPr marL="0" indent="0" algn="ctr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4898" y="2274219"/>
            <a:ext cx="4313284" cy="391544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427747"/>
            <a:ext cx="4378492" cy="846472"/>
          </a:xfrm>
        </p:spPr>
        <p:txBody>
          <a:bodyPr anchor="ctr"/>
          <a:lstStyle>
            <a:lvl1pPr marL="0" indent="0" algn="ctr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274219"/>
            <a:ext cx="4378492" cy="391544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C7181-89A2-479A-ADD1-7CB9D0CAD2FC}" type="datetime1">
              <a:rPr lang="id-ID" smtClean="0"/>
              <a:t>07/08/2019</a:t>
            </a:fld>
            <a:endParaRPr lang="id-ID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Machine Learning: </a:t>
            </a:r>
            <a:r>
              <a:rPr lang="en-US" dirty="0" err="1"/>
              <a:t>Pengantar</a:t>
            </a:r>
            <a:r>
              <a:rPr lang="en-US" dirty="0"/>
              <a:t> Deep Learning</a:t>
            </a:r>
            <a:endParaRPr lang="id-ID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t>‹#›</a:t>
            </a:fld>
            <a:endParaRPr lang="id-ID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1652338" y="412469"/>
            <a:ext cx="7355304" cy="84280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0048508"/>
      </p:ext>
    </p:extLst>
  </p:cSld>
  <p:clrMapOvr>
    <a:masterClrMapping/>
  </p:clrMapOvr>
  <p:transition spd="slow"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EFF0C-F7E9-46F5-9549-C88F9F29384E}" type="datetime1">
              <a:rPr lang="id-ID" smtClean="0"/>
              <a:t>07/08/2019</a:t>
            </a:fld>
            <a:endParaRPr lang="id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Machine Learning: </a:t>
            </a:r>
            <a:r>
              <a:rPr lang="en-US" dirty="0" err="1"/>
              <a:t>Pengantar</a:t>
            </a:r>
            <a:r>
              <a:rPr lang="en-US" dirty="0"/>
              <a:t> Deep Learning</a:t>
            </a:r>
            <a:endParaRPr lang="id-ID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537136989"/>
      </p:ext>
    </p:extLst>
  </p:cSld>
  <p:clrMapOvr>
    <a:masterClrMapping/>
  </p:clrMapOvr>
  <p:transition spd="slow"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C02F3-4769-4718-A06E-A858D53C29A0}" type="datetime1">
              <a:rPr lang="id-ID" smtClean="0"/>
              <a:t>07/08/2019</a:t>
            </a:fld>
            <a:endParaRPr lang="id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Machine Learning: </a:t>
            </a:r>
            <a:r>
              <a:rPr lang="en-US" dirty="0" err="1"/>
              <a:t>Pengantar</a:t>
            </a:r>
            <a:r>
              <a:rPr lang="en-US" dirty="0"/>
              <a:t> Deep Learning</a:t>
            </a:r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t>‹#›</a:t>
            </a:fld>
            <a:endParaRPr lang="id-ID"/>
          </a:p>
        </p:txBody>
      </p:sp>
      <p:sp>
        <p:nvSpPr>
          <p:cNvPr id="5" name="Picture Placeholder 11"/>
          <p:cNvSpPr>
            <a:spLocks noGrp="1"/>
          </p:cNvSpPr>
          <p:nvPr>
            <p:ph type="pic" sz="quarter" idx="13"/>
          </p:nvPr>
        </p:nvSpPr>
        <p:spPr>
          <a:xfrm>
            <a:off x="184897" y="1556084"/>
            <a:ext cx="8822577" cy="4122821"/>
          </a:xfrm>
        </p:spPr>
        <p:txBody>
          <a:bodyPr/>
          <a:lstStyle/>
          <a:p>
            <a:endParaRPr lang="id-ID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03094" y="412469"/>
            <a:ext cx="6304548" cy="84280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64324366"/>
      </p:ext>
    </p:extLst>
  </p:cSld>
  <p:clrMapOvr>
    <a:masterClrMapping/>
  </p:clrMapOvr>
  <p:transition spd="slow"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1868A7-881E-4EC9-BA3F-8D7726CD60FC}" type="datetime1">
              <a:rPr lang="id-ID" smtClean="0"/>
              <a:t>07/08/2019</a:t>
            </a:fld>
            <a:endParaRPr lang="id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362034" y="6420518"/>
            <a:ext cx="4475746" cy="365125"/>
          </a:xfrm>
        </p:spPr>
        <p:txBody>
          <a:bodyPr/>
          <a:lstStyle/>
          <a:p>
            <a:r>
              <a:rPr lang="en-US" dirty="0"/>
              <a:t>Machine Learning: </a:t>
            </a:r>
            <a:r>
              <a:rPr lang="en-US" dirty="0" err="1"/>
              <a:t>Pengantar</a:t>
            </a:r>
            <a:r>
              <a:rPr lang="en-US" dirty="0"/>
              <a:t> Deep Learning</a:t>
            </a:r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093243" y="6420519"/>
            <a:ext cx="914400" cy="365125"/>
          </a:xfrm>
        </p:spPr>
        <p:txBody>
          <a:bodyPr/>
          <a:lstStyle>
            <a:lvl1pPr>
              <a:defRPr sz="105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DF0E258F-04D6-46E9-8B77-0866F5CD991D}" type="slidenum">
              <a:rPr lang="id-ID" smtClean="0"/>
              <a:pPr/>
              <a:t>‹#›</a:t>
            </a:fld>
            <a:endParaRPr lang="id-ID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13" r="7281" b="22399"/>
          <a:stretch/>
        </p:blipFill>
        <p:spPr>
          <a:xfrm>
            <a:off x="508617" y="121182"/>
            <a:ext cx="363863" cy="34344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762" y="113994"/>
            <a:ext cx="806818" cy="35063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13" y="121182"/>
            <a:ext cx="333345" cy="343446"/>
          </a:xfrm>
          <a:prstGeom prst="rect">
            <a:avLst/>
          </a:prstGeom>
        </p:spPr>
      </p:pic>
      <p:sp>
        <p:nvSpPr>
          <p:cNvPr id="12" name="Picture Placeholder 11"/>
          <p:cNvSpPr>
            <a:spLocks noGrp="1"/>
          </p:cNvSpPr>
          <p:nvPr>
            <p:ph type="pic" sz="quarter" idx="13"/>
          </p:nvPr>
        </p:nvSpPr>
        <p:spPr>
          <a:xfrm>
            <a:off x="184897" y="585809"/>
            <a:ext cx="8822577" cy="5762353"/>
          </a:xfrm>
        </p:spPr>
        <p:txBody>
          <a:bodyPr/>
          <a:lstStyle/>
          <a:p>
            <a:endParaRPr lang="id-ID" dirty="0"/>
          </a:p>
        </p:txBody>
      </p:sp>
      <p:sp>
        <p:nvSpPr>
          <p:cNvPr id="13" name="TextBox 12"/>
          <p:cNvSpPr txBox="1"/>
          <p:nvPr userDrawn="1"/>
        </p:nvSpPr>
        <p:spPr>
          <a:xfrm>
            <a:off x="3916279" y="45113"/>
            <a:ext cx="509136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d-ID" sz="900" dirty="0">
                <a:solidFill>
                  <a:schemeClr val="bg2">
                    <a:lumMod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Program Fresh</a:t>
            </a:r>
            <a:r>
              <a:rPr lang="id-ID" sz="900" baseline="0" dirty="0">
                <a:solidFill>
                  <a:schemeClr val="bg2">
                    <a:lumMod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Graduate Academy Digital Talent Scholarship 2019 | Machine Learning</a:t>
            </a:r>
            <a:endParaRPr lang="id-ID" sz="900" dirty="0">
              <a:solidFill>
                <a:schemeClr val="bg2">
                  <a:lumMod val="2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7885903"/>
      </p:ext>
    </p:extLst>
  </p:cSld>
  <p:clrMapOvr>
    <a:masterClrMapping/>
  </p:clrMapOvr>
  <p:transition spd="slow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4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334127" y="6420519"/>
            <a:ext cx="447574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Machine Learning: </a:t>
            </a:r>
            <a:r>
              <a:rPr lang="en-US" dirty="0" err="1"/>
              <a:t>Pengantar</a:t>
            </a:r>
            <a:r>
              <a:rPr lang="en-US" dirty="0"/>
              <a:t> Deep Learning</a:t>
            </a:r>
            <a:endParaRPr lang="id-ID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52338" y="412469"/>
            <a:ext cx="7355304" cy="8428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4897" y="1459832"/>
            <a:ext cx="8822745" cy="470894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4898" y="6420519"/>
            <a:ext cx="1467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26C9EF-8BE3-4CFE-93B1-B4ED61BCD7EE}" type="datetime1">
              <a:rPr lang="id-ID" smtClean="0"/>
              <a:t>07/08/2019</a:t>
            </a:fld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93243" y="6241131"/>
            <a:ext cx="914400" cy="54451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600">
                <a:solidFill>
                  <a:schemeClr val="bg1"/>
                </a:solidFill>
              </a:defRPr>
            </a:lvl1pPr>
          </a:lstStyle>
          <a:p>
            <a:fld id="{DF0E258F-04D6-46E9-8B77-0866F5CD991D}" type="slidenum">
              <a:rPr lang="id-ID" smtClean="0"/>
              <a:pPr/>
              <a:t>‹#›</a:t>
            </a:fld>
            <a:endParaRPr lang="id-ID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13" r="7281" b="22399"/>
          <a:stretch/>
        </p:blipFill>
        <p:spPr>
          <a:xfrm>
            <a:off x="609056" y="87767"/>
            <a:ext cx="408826" cy="38588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00" y="554599"/>
            <a:ext cx="806818" cy="350634"/>
          </a:xfrm>
          <a:prstGeom prst="rect">
            <a:avLst/>
          </a:prstGeom>
        </p:spPr>
      </p:pic>
      <p:sp>
        <p:nvSpPr>
          <p:cNvPr id="14" name="TextBox 13"/>
          <p:cNvSpPr txBox="1"/>
          <p:nvPr userDrawn="1"/>
        </p:nvSpPr>
        <p:spPr>
          <a:xfrm>
            <a:off x="3916279" y="45113"/>
            <a:ext cx="509136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d-ID" sz="900" dirty="0">
                <a:solidFill>
                  <a:schemeClr val="bg2">
                    <a:lumMod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Program Fresh</a:t>
            </a:r>
            <a:r>
              <a:rPr lang="id-ID" sz="900" baseline="0" dirty="0">
                <a:solidFill>
                  <a:schemeClr val="bg2">
                    <a:lumMod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Graduate Academy Digital Talent Scholarship 2019 | Machine Learning</a:t>
            </a:r>
            <a:endParaRPr lang="id-ID" sz="900" dirty="0">
              <a:solidFill>
                <a:schemeClr val="bg2">
                  <a:lumMod val="2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0848BA7-8A19-4061-911B-744AEF73EAAE}"/>
              </a:ext>
            </a:extLst>
          </p:cNvPr>
          <p:cNvGrpSpPr/>
          <p:nvPr userDrawn="1"/>
        </p:nvGrpSpPr>
        <p:grpSpPr>
          <a:xfrm>
            <a:off x="111800" y="87768"/>
            <a:ext cx="385887" cy="385886"/>
            <a:chOff x="55311" y="51758"/>
            <a:chExt cx="502196" cy="502194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D723EEA0-F7B4-400F-A550-9EFA255D1BE9}"/>
                </a:ext>
              </a:extLst>
            </p:cNvPr>
            <p:cNvSpPr/>
            <p:nvPr userDrawn="1"/>
          </p:nvSpPr>
          <p:spPr>
            <a:xfrm>
              <a:off x="55311" y="51758"/>
              <a:ext cx="502196" cy="502194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7082E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" name="Picture 16" descr="A close up of a logo&#10;&#10;Description automatically generated">
              <a:extLst>
                <a:ext uri="{FF2B5EF4-FFF2-40B4-BE49-F238E27FC236}">
                  <a16:creationId xmlns:a16="http://schemas.microsoft.com/office/drawing/2014/main" id="{B0AA98F5-5DF4-4178-8C27-2960A58EA30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1031" y="99116"/>
              <a:ext cx="322215" cy="3931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322112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73" r:id="rId5"/>
    <p:sldLayoutId id="2147483665" r:id="rId6"/>
    <p:sldLayoutId id="2147483666" r:id="rId7"/>
    <p:sldLayoutId id="2147483667" r:id="rId8"/>
    <p:sldLayoutId id="2147483672" r:id="rId9"/>
    <p:sldLayoutId id="2147483668" r:id="rId10"/>
    <p:sldLayoutId id="2147483669" r:id="rId11"/>
    <p:sldLayoutId id="2147483670" r:id="rId12"/>
    <p:sldLayoutId id="2147483671" r:id="rId13"/>
    <p:sldLayoutId id="2147483698" r:id="rId14"/>
  </p:sldLayoutIdLst>
  <p:transition spd="slow">
    <p:wipe dir="r"/>
  </p:transition>
  <p:hf hdr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fld id="{ACE3AD96-1703-48BE-8B53-54627C2EA8BD}" type="datetime1">
              <a:rPr lang="id-ID" smtClean="0">
                <a:solidFill>
                  <a:prstClr val="black">
                    <a:tint val="75000"/>
                  </a:prstClr>
                </a:solidFill>
              </a:rPr>
              <a:t>07/08/2019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Machine Learning: </a:t>
            </a:r>
            <a:r>
              <a:rPr lang="en-US" dirty="0" err="1">
                <a:solidFill>
                  <a:prstClr val="black">
                    <a:tint val="75000"/>
                  </a:prstClr>
                </a:solidFill>
              </a:rPr>
              <a:t>Pengantar</a:t>
            </a: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 Deep Learning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80129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transition spd="slow">
    <p:wipe dir="r"/>
  </p:transition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fld id="{D2DC411B-9093-4EA0-8A28-D7363D86BFF5}" type="datetime1">
              <a:rPr lang="id-ID" smtClean="0">
                <a:solidFill>
                  <a:prstClr val="black">
                    <a:tint val="75000"/>
                  </a:prstClr>
                </a:solidFill>
              </a:rPr>
              <a:t>07/08/2019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Machine Learning: </a:t>
            </a:r>
            <a:r>
              <a:rPr lang="en-US" dirty="0" err="1">
                <a:solidFill>
                  <a:prstClr val="black">
                    <a:tint val="75000"/>
                  </a:prstClr>
                </a:solidFill>
              </a:rPr>
              <a:t>Pengantar</a:t>
            </a: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 Deep Learning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66336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</p:sldLayoutIdLst>
  <p:transition spd="slow">
    <p:wipe dir="r"/>
  </p:transition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eg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eg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46">
            <a:extLst>
              <a:ext uri="{FF2B5EF4-FFF2-40B4-BE49-F238E27FC236}">
                <a16:creationId xmlns:a16="http://schemas.microsoft.com/office/drawing/2014/main" id="{1CA5F2D1-C77B-4614-B681-5858C958408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22" r="2424"/>
          <a:stretch/>
        </p:blipFill>
        <p:spPr>
          <a:xfrm>
            <a:off x="4082473" y="0"/>
            <a:ext cx="5061527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EA70F98-D6BF-44D5-864A-E8B8E6EA8A9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24" t="32986" r="7380" b="34416"/>
          <a:stretch/>
        </p:blipFill>
        <p:spPr>
          <a:xfrm>
            <a:off x="157316" y="5913824"/>
            <a:ext cx="1796982" cy="71044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89B2762-C2F9-4BAC-B1EE-95539397A96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538" y="215576"/>
            <a:ext cx="658757" cy="686745"/>
          </a:xfrm>
          <a:prstGeom prst="rect">
            <a:avLst/>
          </a:prstGeom>
        </p:spPr>
      </p:pic>
      <p:grpSp>
        <p:nvGrpSpPr>
          <p:cNvPr id="46" name="Group 45">
            <a:extLst>
              <a:ext uri="{FF2B5EF4-FFF2-40B4-BE49-F238E27FC236}">
                <a16:creationId xmlns:a16="http://schemas.microsoft.com/office/drawing/2014/main" id="{4B60F85D-D540-4735-B378-D7D9225FE7F3}"/>
              </a:ext>
            </a:extLst>
          </p:cNvPr>
          <p:cNvGrpSpPr/>
          <p:nvPr/>
        </p:nvGrpSpPr>
        <p:grpSpPr>
          <a:xfrm>
            <a:off x="5674242" y="6327045"/>
            <a:ext cx="2170463" cy="378419"/>
            <a:chOff x="4279782" y="5408838"/>
            <a:chExt cx="2170463" cy="378419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2CE453EB-EDB4-49CF-90BE-4F74F5C3CE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79782" y="5490038"/>
              <a:ext cx="216020" cy="216020"/>
            </a:xfrm>
            <a:prstGeom prst="rect">
              <a:avLst/>
            </a:prstGeom>
          </p:spPr>
        </p:pic>
        <p:sp>
          <p:nvSpPr>
            <p:cNvPr id="37" name="Title 1">
              <a:extLst>
                <a:ext uri="{FF2B5EF4-FFF2-40B4-BE49-F238E27FC236}">
                  <a16:creationId xmlns:a16="http://schemas.microsoft.com/office/drawing/2014/main" id="{73E0DBD7-B92C-4F4C-A59F-F8EF3A4C3876}"/>
                </a:ext>
              </a:extLst>
            </p:cNvPr>
            <p:cNvSpPr txBox="1">
              <a:spLocks/>
            </p:cNvSpPr>
            <p:nvPr/>
          </p:nvSpPr>
          <p:spPr>
            <a:xfrm>
              <a:off x="4457102" y="5408838"/>
              <a:ext cx="1993143" cy="37841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fontAlgn="base"/>
              <a:r>
                <a:rPr lang="en-US" sz="1400" dirty="0">
                  <a:solidFill>
                    <a:srgbClr val="4472C4">
                      <a:lumMod val="50000"/>
                    </a:srgbClr>
                  </a:solidFill>
                  <a:latin typeface="HP Simplified" panose="020B0606020204020204" pitchFamily="34" charset="0"/>
                </a:rPr>
                <a:t>digitalent.kominfo.go.id</a:t>
              </a:r>
              <a:endParaRPr lang="en-US" sz="7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endParaRPr>
            </a:p>
          </p:txBody>
        </p:sp>
      </p:grpSp>
      <p:sp>
        <p:nvSpPr>
          <p:cNvPr id="17" name="Title 1">
            <a:extLst>
              <a:ext uri="{FF2B5EF4-FFF2-40B4-BE49-F238E27FC236}">
                <a16:creationId xmlns:a16="http://schemas.microsoft.com/office/drawing/2014/main" id="{FE488684-4B91-45E0-AC48-E54C1020FB09}"/>
              </a:ext>
            </a:extLst>
          </p:cNvPr>
          <p:cNvSpPr txBox="1">
            <a:spLocks/>
          </p:cNvSpPr>
          <p:nvPr/>
        </p:nvSpPr>
        <p:spPr>
          <a:xfrm>
            <a:off x="288983" y="2206282"/>
            <a:ext cx="4457989" cy="26324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/>
            <a:r>
              <a:rPr lang="en-US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DIGITAL TALENT SCHOLARSHIP</a:t>
            </a:r>
          </a:p>
          <a:p>
            <a:pPr fontAlgn="base"/>
            <a:r>
              <a:rPr lang="en-US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2019</a:t>
            </a:r>
            <a:endParaRPr lang="en-US" sz="1800" dirty="0">
              <a:solidFill>
                <a:srgbClr val="4472C4">
                  <a:lumMod val="50000"/>
                </a:srgbClr>
              </a:solidFill>
              <a:latin typeface="HP Simplified" panose="020B0606020204020204" pitchFamily="34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53688-E0BA-4340-8819-4ED516BB3E02}" type="datetime1">
              <a:rPr lang="id-ID" smtClean="0">
                <a:solidFill>
                  <a:prstClr val="black">
                    <a:tint val="75000"/>
                  </a:prstClr>
                </a:solidFill>
              </a:rPr>
              <a:t>07/08/2019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Machine Learning: </a:t>
            </a:r>
            <a:r>
              <a:rPr lang="en-US" dirty="0" err="1">
                <a:solidFill>
                  <a:prstClr val="black">
                    <a:tint val="75000"/>
                  </a:prstClr>
                </a:solidFill>
              </a:rPr>
              <a:t>Pengantar</a:t>
            </a: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 Deep Learning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16A8116-6C19-4760-AD4A-17C0BF961716}"/>
              </a:ext>
            </a:extLst>
          </p:cNvPr>
          <p:cNvGrpSpPr/>
          <p:nvPr/>
        </p:nvGrpSpPr>
        <p:grpSpPr>
          <a:xfrm>
            <a:off x="157316" y="191880"/>
            <a:ext cx="710443" cy="710441"/>
            <a:chOff x="55311" y="51758"/>
            <a:chExt cx="502196" cy="502194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51BC909-4F39-402D-A24A-64B90E35D8A1}"/>
                </a:ext>
              </a:extLst>
            </p:cNvPr>
            <p:cNvSpPr/>
            <p:nvPr userDrawn="1"/>
          </p:nvSpPr>
          <p:spPr>
            <a:xfrm>
              <a:off x="55311" y="51758"/>
              <a:ext cx="502196" cy="502194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7082E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" name="Picture 14" descr="A close up of a logo&#10;&#10;Description automatically generated">
              <a:extLst>
                <a:ext uri="{FF2B5EF4-FFF2-40B4-BE49-F238E27FC236}">
                  <a16:creationId xmlns:a16="http://schemas.microsoft.com/office/drawing/2014/main" id="{87F45D12-F84E-426E-92E7-DECE6432E15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2101" y="99116"/>
              <a:ext cx="322215" cy="3931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15599529"/>
      </p:ext>
    </p:extLst>
  </p:cSld>
  <p:clrMapOvr>
    <a:masterClrMapping/>
  </p:clrMapOvr>
  <p:transition spd="slow">
    <p:wipe dir="r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LeNet-5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d-ID" sz="2200" dirty="0"/>
              <a:t>Terdapat 5 Layer, karena itu disebut </a:t>
            </a:r>
            <a:r>
              <a:rPr lang="en-US" sz="2200" b="1" dirty="0"/>
              <a:t>LeNet-</a:t>
            </a:r>
            <a:r>
              <a:rPr lang="en-US" sz="2200" b="1" dirty="0">
                <a:solidFill>
                  <a:srgbClr val="FF0000"/>
                </a:solidFill>
              </a:rPr>
              <a:t>5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7D54C-61CE-1041-9449-8583DE2630BB}" type="datetime1">
              <a:rPr lang="en-US" smtClean="0"/>
              <a:pPr/>
              <a:t>07-Aug-19</a:t>
            </a:fld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884EB-C6E3-684C-A39B-0E652C4E0E60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688546" y="5873988"/>
            <a:ext cx="40918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dirty="0">
                <a:solidFill>
                  <a:srgbClr val="0000FF"/>
                </a:solidFill>
                <a:latin typeface="ArialMT"/>
              </a:rPr>
              <a:t>[</a:t>
            </a:r>
            <a:r>
              <a:rPr lang="en-US" dirty="0" err="1">
                <a:solidFill>
                  <a:srgbClr val="0000FF"/>
                </a:solidFill>
                <a:latin typeface="ArialMT"/>
              </a:rPr>
              <a:t>LeCun</a:t>
            </a:r>
            <a:r>
              <a:rPr lang="en-US" dirty="0">
                <a:solidFill>
                  <a:srgbClr val="0000FF"/>
                </a:solidFill>
                <a:latin typeface="ArialMT"/>
              </a:rPr>
              <a:t>, </a:t>
            </a:r>
            <a:r>
              <a:rPr lang="en-US" dirty="0" err="1">
                <a:solidFill>
                  <a:srgbClr val="0000FF"/>
                </a:solidFill>
                <a:latin typeface="ArialMT"/>
              </a:rPr>
              <a:t>Bottou</a:t>
            </a:r>
            <a:r>
              <a:rPr lang="en-US" dirty="0">
                <a:solidFill>
                  <a:srgbClr val="0000FF"/>
                </a:solidFill>
                <a:latin typeface="ArialMT"/>
              </a:rPr>
              <a:t>, </a:t>
            </a:r>
            <a:r>
              <a:rPr lang="en-US" dirty="0" err="1">
                <a:solidFill>
                  <a:srgbClr val="0000FF"/>
                </a:solidFill>
                <a:latin typeface="ArialMT"/>
              </a:rPr>
              <a:t>Bengio</a:t>
            </a:r>
            <a:r>
              <a:rPr lang="en-US" dirty="0">
                <a:solidFill>
                  <a:srgbClr val="0000FF"/>
                </a:solidFill>
                <a:latin typeface="ArialMT"/>
              </a:rPr>
              <a:t>, </a:t>
            </a:r>
            <a:r>
              <a:rPr lang="en-US" dirty="0" err="1">
                <a:solidFill>
                  <a:srgbClr val="0000FF"/>
                </a:solidFill>
                <a:latin typeface="ArialMT"/>
              </a:rPr>
              <a:t>Haffner</a:t>
            </a:r>
            <a:r>
              <a:rPr lang="en-US" dirty="0">
                <a:solidFill>
                  <a:srgbClr val="0000FF"/>
                </a:solidFill>
                <a:latin typeface="ArialMT"/>
              </a:rPr>
              <a:t> 1998]</a:t>
            </a:r>
            <a:endParaRPr lang="en-US" dirty="0"/>
          </a:p>
        </p:txBody>
      </p:sp>
      <p:pic>
        <p:nvPicPr>
          <p:cNvPr id="16" name="Picture 15" descr="A picture containing screenshot&#10;&#10;Description generated with high confidence">
            <a:extLst>
              <a:ext uri="{FF2B5EF4-FFF2-40B4-BE49-F238E27FC236}">
                <a16:creationId xmlns:a16="http://schemas.microsoft.com/office/drawing/2014/main" id="{1194F675-DCD3-4B72-AE22-437118F0864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573" t="4015" r="1584" b="16080"/>
          <a:stretch/>
        </p:blipFill>
        <p:spPr>
          <a:xfrm>
            <a:off x="763294" y="2343306"/>
            <a:ext cx="7850504" cy="2259113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88935C56-B501-44A3-968A-8F1FD488B10E}"/>
              </a:ext>
            </a:extLst>
          </p:cNvPr>
          <p:cNvSpPr/>
          <p:nvPr/>
        </p:nvSpPr>
        <p:spPr>
          <a:xfrm>
            <a:off x="2049010" y="3721960"/>
            <a:ext cx="365760" cy="365760"/>
          </a:xfrm>
          <a:prstGeom prst="ellipse">
            <a:avLst/>
          </a:prstGeom>
          <a:ln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1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FE2AD1A-52BE-414C-BDA3-FADD35BEA259}"/>
              </a:ext>
            </a:extLst>
          </p:cNvPr>
          <p:cNvSpPr/>
          <p:nvPr/>
        </p:nvSpPr>
        <p:spPr>
          <a:xfrm>
            <a:off x="4572000" y="3631131"/>
            <a:ext cx="365760" cy="365760"/>
          </a:xfrm>
          <a:prstGeom prst="ellipse">
            <a:avLst/>
          </a:prstGeom>
          <a:ln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2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A103E6E-C631-4D5F-AC68-687F737DE872}"/>
              </a:ext>
            </a:extLst>
          </p:cNvPr>
          <p:cNvSpPr/>
          <p:nvPr/>
        </p:nvSpPr>
        <p:spPr>
          <a:xfrm>
            <a:off x="6177744" y="3501800"/>
            <a:ext cx="365760" cy="365760"/>
          </a:xfrm>
          <a:prstGeom prst="ellipse">
            <a:avLst/>
          </a:prstGeom>
          <a:ln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3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9598BD0-15AF-4E59-B815-470157506DA8}"/>
              </a:ext>
            </a:extLst>
          </p:cNvPr>
          <p:cNvSpPr/>
          <p:nvPr/>
        </p:nvSpPr>
        <p:spPr>
          <a:xfrm>
            <a:off x="6551579" y="3318920"/>
            <a:ext cx="365760" cy="365760"/>
          </a:xfrm>
          <a:prstGeom prst="ellipse">
            <a:avLst/>
          </a:prstGeom>
          <a:ln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4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E47F7F0-646A-4143-ABB2-780AE945BE3F}"/>
              </a:ext>
            </a:extLst>
          </p:cNvPr>
          <p:cNvSpPr/>
          <p:nvPr/>
        </p:nvSpPr>
        <p:spPr>
          <a:xfrm>
            <a:off x="6925414" y="3136040"/>
            <a:ext cx="365760" cy="365760"/>
          </a:xfrm>
          <a:prstGeom prst="ellipse">
            <a:avLst/>
          </a:prstGeom>
          <a:ln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4287621894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79DB5C-0895-4C99-A230-0E0D5D2C3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AlexNet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7FF5A8-CD06-41DB-967E-FFC2C964D9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d-ID" sz="2200" dirty="0"/>
              <a:t>Terdapat 7 Layer </a:t>
            </a:r>
            <a:br>
              <a:rPr lang="id-ID" sz="2200" dirty="0"/>
            </a:br>
            <a:r>
              <a:rPr lang="id-ID" sz="2200" dirty="0"/>
              <a:t>(8 Layer dengan Layer Output)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EE6A09-B407-48E6-9424-7763C48058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EA4B6-0A06-45D7-B7BF-F41801AEE81A}" type="datetime1">
              <a:rPr lang="id-ID" smtClean="0"/>
              <a:t>07/08/2019</a:t>
            </a:fld>
            <a:endParaRPr lang="id-ID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27EBBC-709F-46B8-B532-8AEA7799AA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Machine Learning: Pengantar Deep Learning</a:t>
            </a:r>
            <a:endParaRPr lang="id-ID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B68C38-F2C8-4E36-BC87-5B2981E8C9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11</a:t>
            </a:fld>
            <a:endParaRPr lang="id-ID" dirty="0"/>
          </a:p>
        </p:txBody>
      </p:sp>
      <p:pic>
        <p:nvPicPr>
          <p:cNvPr id="7" name="Picture 2" descr="Image result for one-stream AlexNet">
            <a:extLst>
              <a:ext uri="{FF2B5EF4-FFF2-40B4-BE49-F238E27FC236}">
                <a16:creationId xmlns:a16="http://schemas.microsoft.com/office/drawing/2014/main" id="{15FA6B16-0A1F-47DA-8DBA-E95046F9A5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8097" y="2894699"/>
            <a:ext cx="8326438" cy="3125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5983C666-C992-4CBB-8E11-B6D589CBB460}"/>
              </a:ext>
            </a:extLst>
          </p:cNvPr>
          <p:cNvSpPr/>
          <p:nvPr/>
        </p:nvSpPr>
        <p:spPr>
          <a:xfrm>
            <a:off x="7850918" y="4453417"/>
            <a:ext cx="365760" cy="36576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txBody>
          <a:bodyPr wrap="none" anchor="ctr" anchorCtr="0">
            <a:no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7</a:t>
            </a:r>
            <a:endParaRPr lang="id-ID" b="1" dirty="0">
              <a:solidFill>
                <a:srgbClr val="FF0000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DC2A866-4FC4-4ABE-8070-F49050CEAECF}"/>
              </a:ext>
            </a:extLst>
          </p:cNvPr>
          <p:cNvSpPr/>
          <p:nvPr/>
        </p:nvSpPr>
        <p:spPr>
          <a:xfrm>
            <a:off x="7442780" y="4453417"/>
            <a:ext cx="365760" cy="36576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txBody>
          <a:bodyPr wrap="none" anchor="ctr" anchorCtr="0">
            <a:no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6</a:t>
            </a:r>
            <a:endParaRPr lang="id-ID" b="1" dirty="0">
              <a:solidFill>
                <a:srgbClr val="FF0000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761F0D9-9652-42BF-91DB-C004EF6EA375}"/>
              </a:ext>
            </a:extLst>
          </p:cNvPr>
          <p:cNvSpPr/>
          <p:nvPr/>
        </p:nvSpPr>
        <p:spPr>
          <a:xfrm>
            <a:off x="6317325" y="4453417"/>
            <a:ext cx="365760" cy="36576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txBody>
          <a:bodyPr wrap="none" anchor="ctr" anchorCtr="0">
            <a:no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5</a:t>
            </a:r>
            <a:endParaRPr lang="id-ID" b="1" dirty="0">
              <a:solidFill>
                <a:srgbClr val="FF0000"/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F889807-B0B0-4FAE-ABA6-3B2E929335BB}"/>
              </a:ext>
            </a:extLst>
          </p:cNvPr>
          <p:cNvSpPr/>
          <p:nvPr/>
        </p:nvSpPr>
        <p:spPr>
          <a:xfrm>
            <a:off x="5051368" y="4453417"/>
            <a:ext cx="365760" cy="36576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txBody>
          <a:bodyPr wrap="none" anchor="ctr" anchorCtr="0">
            <a:no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4</a:t>
            </a:r>
            <a:endParaRPr lang="id-ID" b="1" dirty="0">
              <a:solidFill>
                <a:srgbClr val="FF0000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1F2A547-ABD5-4EFF-99B6-4F34E4F9C164}"/>
              </a:ext>
            </a:extLst>
          </p:cNvPr>
          <p:cNvSpPr/>
          <p:nvPr/>
        </p:nvSpPr>
        <p:spPr>
          <a:xfrm>
            <a:off x="3754145" y="4453417"/>
            <a:ext cx="365760" cy="36576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txBody>
          <a:bodyPr wrap="none" anchor="ctr" anchorCtr="0">
            <a:no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3</a:t>
            </a:r>
            <a:endParaRPr lang="id-ID" b="1" dirty="0">
              <a:solidFill>
                <a:srgbClr val="FF0000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764B208-B4AD-45C1-BAE9-80949E3910DB}"/>
              </a:ext>
            </a:extLst>
          </p:cNvPr>
          <p:cNvSpPr/>
          <p:nvPr/>
        </p:nvSpPr>
        <p:spPr>
          <a:xfrm>
            <a:off x="2340059" y="4453417"/>
            <a:ext cx="365760" cy="36576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txBody>
          <a:bodyPr wrap="none" anchor="ctr" anchorCtr="0">
            <a:no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2</a:t>
            </a:r>
            <a:endParaRPr lang="id-ID" b="1" dirty="0">
              <a:solidFill>
                <a:srgbClr val="FF0000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2735404-82CE-4BF5-8011-7247ED9AF503}"/>
              </a:ext>
            </a:extLst>
          </p:cNvPr>
          <p:cNvSpPr/>
          <p:nvPr/>
        </p:nvSpPr>
        <p:spPr>
          <a:xfrm>
            <a:off x="1132894" y="4453417"/>
            <a:ext cx="365760" cy="36576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txBody>
          <a:bodyPr wrap="none" anchor="ctr" anchorCtr="0">
            <a:no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1</a:t>
            </a:r>
            <a:endParaRPr lang="id-ID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9279906"/>
      </p:ext>
    </p:extLst>
  </p:cSld>
  <p:clrMapOvr>
    <a:masterClrMapping/>
  </p:clrMapOvr>
  <p:transition spd="slow">
    <p:wipe dir="r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79DB5C-0895-4C99-A230-0E0D5D2C3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AlexNet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7FF5A8-CD06-41DB-967E-FFC2C964D9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d-ID" sz="2200" dirty="0"/>
              <a:t>Output aktivasi FC Layer terakhir (sebelum Layer Output) memberikan “</a:t>
            </a:r>
            <a:r>
              <a:rPr lang="id-ID" sz="2200" dirty="0">
                <a:solidFill>
                  <a:srgbClr val="0000FF"/>
                </a:solidFill>
              </a:rPr>
              <a:t>encoding</a:t>
            </a:r>
            <a:r>
              <a:rPr lang="id-ID" sz="2200" dirty="0"/>
              <a:t>” fitur dari input</a:t>
            </a:r>
          </a:p>
          <a:p>
            <a:r>
              <a:rPr lang="id-ID" sz="2200" dirty="0"/>
              <a:t>Kemudian dikenal sebagai </a:t>
            </a:r>
            <a:r>
              <a:rPr lang="id-ID" sz="2200" dirty="0">
                <a:solidFill>
                  <a:srgbClr val="C00000"/>
                </a:solidFill>
              </a:rPr>
              <a:t>FC7 Feature</a:t>
            </a:r>
            <a:endParaRPr lang="en-US" sz="2200" dirty="0">
              <a:solidFill>
                <a:srgbClr val="C0000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EE6A09-B407-48E6-9424-7763C48058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EA4B6-0A06-45D7-B7BF-F41801AEE81A}" type="datetime1">
              <a:rPr lang="id-ID" smtClean="0"/>
              <a:t>07/08/2019</a:t>
            </a:fld>
            <a:endParaRPr lang="id-ID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27EBBC-709F-46B8-B532-8AEA7799AA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Machine Learning: Pengantar Deep Learning</a:t>
            </a:r>
            <a:endParaRPr lang="id-ID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B68C38-F2C8-4E36-BC87-5B2981E8C9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12</a:t>
            </a:fld>
            <a:endParaRPr lang="id-ID" dirty="0"/>
          </a:p>
        </p:txBody>
      </p:sp>
      <p:pic>
        <p:nvPicPr>
          <p:cNvPr id="7" name="Picture 2" descr="Image result for one-stream AlexNet">
            <a:extLst>
              <a:ext uri="{FF2B5EF4-FFF2-40B4-BE49-F238E27FC236}">
                <a16:creationId xmlns:a16="http://schemas.microsoft.com/office/drawing/2014/main" id="{15FA6B16-0A1F-47DA-8DBA-E95046F9A5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8097" y="2894699"/>
            <a:ext cx="8326438" cy="3125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FD854DB-225E-4430-9C67-1E2DEBAC08D7}"/>
              </a:ext>
            </a:extLst>
          </p:cNvPr>
          <p:cNvSpPr/>
          <p:nvPr/>
        </p:nvSpPr>
        <p:spPr>
          <a:xfrm>
            <a:off x="7434679" y="2874711"/>
            <a:ext cx="12155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fc7 feature</a:t>
            </a:r>
            <a:endParaRPr lang="id-ID" b="1" dirty="0">
              <a:solidFill>
                <a:srgbClr val="0070C0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C2824F3-4A30-4F35-A665-A2D643D38055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8042442" y="3244043"/>
            <a:ext cx="0" cy="32130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5983C666-C992-4CBB-8E11-B6D589CBB460}"/>
              </a:ext>
            </a:extLst>
          </p:cNvPr>
          <p:cNvSpPr/>
          <p:nvPr/>
        </p:nvSpPr>
        <p:spPr>
          <a:xfrm>
            <a:off x="7850918" y="4839497"/>
            <a:ext cx="365760" cy="36576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txBody>
          <a:bodyPr wrap="none" anchor="ctr" anchorCtr="0">
            <a:no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7</a:t>
            </a:r>
            <a:endParaRPr lang="id-ID" b="1" dirty="0">
              <a:solidFill>
                <a:srgbClr val="FF0000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DC2A866-4FC4-4ABE-8070-F49050CEAECF}"/>
              </a:ext>
            </a:extLst>
          </p:cNvPr>
          <p:cNvSpPr/>
          <p:nvPr/>
        </p:nvSpPr>
        <p:spPr>
          <a:xfrm>
            <a:off x="7442780" y="4839497"/>
            <a:ext cx="365760" cy="36576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txBody>
          <a:bodyPr wrap="none" anchor="ctr" anchorCtr="0">
            <a:no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6</a:t>
            </a:r>
            <a:endParaRPr lang="id-ID" b="1" dirty="0">
              <a:solidFill>
                <a:srgbClr val="FF0000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761F0D9-9652-42BF-91DB-C004EF6EA375}"/>
              </a:ext>
            </a:extLst>
          </p:cNvPr>
          <p:cNvSpPr/>
          <p:nvPr/>
        </p:nvSpPr>
        <p:spPr>
          <a:xfrm>
            <a:off x="6317325" y="4839497"/>
            <a:ext cx="365760" cy="36576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txBody>
          <a:bodyPr wrap="none" anchor="ctr" anchorCtr="0">
            <a:no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5</a:t>
            </a:r>
            <a:endParaRPr lang="id-ID" b="1" dirty="0">
              <a:solidFill>
                <a:srgbClr val="FF0000"/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F889807-B0B0-4FAE-ABA6-3B2E929335BB}"/>
              </a:ext>
            </a:extLst>
          </p:cNvPr>
          <p:cNvSpPr/>
          <p:nvPr/>
        </p:nvSpPr>
        <p:spPr>
          <a:xfrm>
            <a:off x="5051368" y="4839497"/>
            <a:ext cx="365760" cy="36576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txBody>
          <a:bodyPr wrap="none" anchor="ctr" anchorCtr="0">
            <a:no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4</a:t>
            </a:r>
            <a:endParaRPr lang="id-ID" b="1" dirty="0">
              <a:solidFill>
                <a:srgbClr val="FF0000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1F2A547-ABD5-4EFF-99B6-4F34E4F9C164}"/>
              </a:ext>
            </a:extLst>
          </p:cNvPr>
          <p:cNvSpPr/>
          <p:nvPr/>
        </p:nvSpPr>
        <p:spPr>
          <a:xfrm>
            <a:off x="3754145" y="4839497"/>
            <a:ext cx="365760" cy="36576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txBody>
          <a:bodyPr wrap="none" anchor="ctr" anchorCtr="0">
            <a:no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3</a:t>
            </a:r>
            <a:endParaRPr lang="id-ID" b="1" dirty="0">
              <a:solidFill>
                <a:srgbClr val="FF0000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764B208-B4AD-45C1-BAE9-80949E3910DB}"/>
              </a:ext>
            </a:extLst>
          </p:cNvPr>
          <p:cNvSpPr/>
          <p:nvPr/>
        </p:nvSpPr>
        <p:spPr>
          <a:xfrm>
            <a:off x="2340059" y="4839497"/>
            <a:ext cx="365760" cy="36576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txBody>
          <a:bodyPr wrap="none" anchor="ctr" anchorCtr="0">
            <a:no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2</a:t>
            </a:r>
            <a:endParaRPr lang="id-ID" b="1" dirty="0">
              <a:solidFill>
                <a:srgbClr val="FF0000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2735404-82CE-4BF5-8011-7247ED9AF503}"/>
              </a:ext>
            </a:extLst>
          </p:cNvPr>
          <p:cNvSpPr/>
          <p:nvPr/>
        </p:nvSpPr>
        <p:spPr>
          <a:xfrm>
            <a:off x="1132894" y="4839497"/>
            <a:ext cx="365760" cy="36576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txBody>
          <a:bodyPr wrap="none" anchor="ctr" anchorCtr="0">
            <a:no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1</a:t>
            </a:r>
            <a:endParaRPr lang="id-ID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2705013"/>
      </p:ext>
    </p:extLst>
  </p:cSld>
  <p:clrMapOvr>
    <a:masterClrMapping/>
  </p:clrMapOvr>
  <p:transition spd="slow">
    <p:wipe dir="r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881F4B-1B0F-4A34-957D-BF0991A5BB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EA4B6-0A06-45D7-B7BF-F41801AEE81A}" type="datetime1">
              <a:rPr lang="id-ID" smtClean="0"/>
              <a:t>07/08/2019</a:t>
            </a:fld>
            <a:endParaRPr lang="id-ID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AD156E-F916-48DA-A1ED-E74758E16B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Machine Learning: </a:t>
            </a:r>
            <a:r>
              <a:rPr lang="en-US" dirty="0" err="1"/>
              <a:t>Pengantar</a:t>
            </a:r>
            <a:r>
              <a:rPr lang="en-US" dirty="0"/>
              <a:t> Deep Learning</a:t>
            </a:r>
            <a:endParaRPr lang="id-ID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A89B2F-6204-49C1-8ABB-AEC86E4D5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13</a:t>
            </a:fld>
            <a:endParaRPr lang="id-ID" dirty="0"/>
          </a:p>
        </p:txBody>
      </p:sp>
      <p:sp>
        <p:nvSpPr>
          <p:cNvPr id="8" name="Title 6">
            <a:extLst>
              <a:ext uri="{FF2B5EF4-FFF2-40B4-BE49-F238E27FC236}">
                <a16:creationId xmlns:a16="http://schemas.microsoft.com/office/drawing/2014/main" id="{C562BFDE-5F13-461B-BD84-A2D08C7035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781" y="3001929"/>
            <a:ext cx="8326438" cy="641239"/>
          </a:xfrm>
        </p:spPr>
        <p:txBody>
          <a:bodyPr>
            <a:normAutofit fontScale="90000"/>
          </a:bodyPr>
          <a:lstStyle/>
          <a:p>
            <a:r>
              <a:rPr lang="id-ID" dirty="0"/>
              <a:t>Menampilkan Lokasi Citra yang </a:t>
            </a:r>
            <a:br>
              <a:rPr lang="id-ID" dirty="0"/>
            </a:br>
            <a:r>
              <a:rPr lang="id-ID" dirty="0"/>
              <a:t>Megaktifkan Neuron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3037783"/>
      </p:ext>
    </p:extLst>
  </p:cSld>
  <p:clrMapOvr>
    <a:masterClrMapping/>
  </p:clrMapOvr>
  <p:transition spd="slow">
    <p:wipe dir="r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B4E8DE-A14B-4532-8BAC-B0CC95FAB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Merunut Balik Area Neuron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2C9C94-CC3F-4CB4-BB41-3D032B66A5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d-ID" sz="2400" dirty="0"/>
              <a:t>Kita ketahui bahwa satu filter pada satu lokasi akan menghasilkan sebuah aktivasi di feature map</a:t>
            </a:r>
            <a:endParaRPr lang="en-US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EF1F92-6320-435F-AF65-22440A8737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EA4B6-0A06-45D7-B7BF-F41801AEE81A}" type="datetime1">
              <a:rPr lang="id-ID" smtClean="0"/>
              <a:t>07/08/2019</a:t>
            </a:fld>
            <a:endParaRPr lang="id-ID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087F5F-F0B2-41AE-9B35-4FDC14AA63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Machine Learning: Pengantar Deep Learning</a:t>
            </a:r>
            <a:endParaRPr lang="id-ID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C225F0-BAC2-48E7-BB25-1BF0B2762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14</a:t>
            </a:fld>
            <a:endParaRPr lang="id-ID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7789B48-60F5-45CF-8796-A1E789F294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617" y="3402291"/>
            <a:ext cx="6401355" cy="2773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123048"/>
      </p:ext>
    </p:extLst>
  </p:cSld>
  <p:clrMapOvr>
    <a:masterClrMapping/>
  </p:clrMapOvr>
  <p:transition spd="slow">
    <p:wipe dir="r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B4E8DE-A14B-4532-8BAC-B0CC95FAB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Merunut Balik Area Neuron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2C9C94-CC3F-4CB4-BB41-3D032B66A5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4897" y="1451811"/>
            <a:ext cx="8814723" cy="4724400"/>
          </a:xfrm>
        </p:spPr>
        <p:txBody>
          <a:bodyPr>
            <a:normAutofit/>
          </a:bodyPr>
          <a:lstStyle/>
          <a:p>
            <a:r>
              <a:rPr lang="id-ID" sz="2400" dirty="0"/>
              <a:t>Artinya, jika kita memilih sebuah neuron (aktivasi) dari feature map, kita bisa mencari lokasi (bagian citra) mana yang mengaktivasi neuron tersebut</a:t>
            </a:r>
          </a:p>
          <a:p>
            <a:r>
              <a:rPr lang="id-ID" sz="2400" dirty="0"/>
              <a:t>Dengan filter berukuran [3,3], satu neuron “melihat” area [3x3] dari layer sebelumnya</a:t>
            </a:r>
            <a:endParaRPr lang="en-US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EF1F92-6320-435F-AF65-22440A8737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EA4B6-0A06-45D7-B7BF-F41801AEE81A}" type="datetime1">
              <a:rPr lang="id-ID" smtClean="0"/>
              <a:t>07/08/2019</a:t>
            </a:fld>
            <a:endParaRPr lang="id-ID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087F5F-F0B2-41AE-9B35-4FDC14AA63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Machine Learning: Pengantar Deep Learning</a:t>
            </a:r>
            <a:endParaRPr lang="id-ID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C225F0-BAC2-48E7-BB25-1BF0B2762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15</a:t>
            </a:fld>
            <a:endParaRPr lang="id-ID" dirty="0"/>
          </a:p>
        </p:txBody>
      </p:sp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11467466-02EE-4C04-8450-353909ADA0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213160"/>
              </p:ext>
            </p:extLst>
          </p:nvPr>
        </p:nvGraphicFramePr>
        <p:xfrm>
          <a:off x="748683" y="3752743"/>
          <a:ext cx="2011680" cy="1920240"/>
        </p:xfrm>
        <a:graphic>
          <a:graphicData uri="http://schemas.openxmlformats.org/drawingml/2006/table">
            <a:tbl>
              <a:tblPr firstRow="1" bandRow="1"/>
              <a:tblGrid>
                <a:gridCol w="402336">
                  <a:extLst>
                    <a:ext uri="{9D8B030D-6E8A-4147-A177-3AD203B41FA5}">
                      <a16:colId xmlns:a16="http://schemas.microsoft.com/office/drawing/2014/main" val="95707384"/>
                    </a:ext>
                  </a:extLst>
                </a:gridCol>
                <a:gridCol w="402336">
                  <a:extLst>
                    <a:ext uri="{9D8B030D-6E8A-4147-A177-3AD203B41FA5}">
                      <a16:colId xmlns:a16="http://schemas.microsoft.com/office/drawing/2014/main" val="461721361"/>
                    </a:ext>
                  </a:extLst>
                </a:gridCol>
                <a:gridCol w="402336">
                  <a:extLst>
                    <a:ext uri="{9D8B030D-6E8A-4147-A177-3AD203B41FA5}">
                      <a16:colId xmlns:a16="http://schemas.microsoft.com/office/drawing/2014/main" val="2757769542"/>
                    </a:ext>
                  </a:extLst>
                </a:gridCol>
                <a:gridCol w="402336">
                  <a:extLst>
                    <a:ext uri="{9D8B030D-6E8A-4147-A177-3AD203B41FA5}">
                      <a16:colId xmlns:a16="http://schemas.microsoft.com/office/drawing/2014/main" val="4125175420"/>
                    </a:ext>
                  </a:extLst>
                </a:gridCol>
                <a:gridCol w="402336">
                  <a:extLst>
                    <a:ext uri="{9D8B030D-6E8A-4147-A177-3AD203B41FA5}">
                      <a16:colId xmlns:a16="http://schemas.microsoft.com/office/drawing/2014/main" val="2939374477"/>
                    </a:ext>
                  </a:extLst>
                </a:gridCol>
              </a:tblGrid>
              <a:tr h="38404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8527382"/>
                  </a:ext>
                </a:extLst>
              </a:tr>
              <a:tr h="38404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6694110"/>
                  </a:ext>
                </a:extLst>
              </a:tr>
              <a:tr h="38404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9488481"/>
                  </a:ext>
                </a:extLst>
              </a:tr>
              <a:tr h="38404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7517698"/>
                  </a:ext>
                </a:extLst>
              </a:tr>
              <a:tr h="38404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5733519"/>
                  </a:ext>
                </a:extLst>
              </a:tr>
            </a:tbl>
          </a:graphicData>
        </a:graphic>
      </p:graphicFrame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0A7A9B3A-1874-4FCA-9864-471712E5E23E}"/>
              </a:ext>
            </a:extLst>
          </p:cNvPr>
          <p:cNvGraphicFramePr>
            <a:graphicFrameLocks noGrp="1"/>
          </p:cNvGraphicFramePr>
          <p:nvPr/>
        </p:nvGraphicFramePr>
        <p:xfrm>
          <a:off x="3522504" y="3752743"/>
          <a:ext cx="2011680" cy="1920240"/>
        </p:xfrm>
        <a:graphic>
          <a:graphicData uri="http://schemas.openxmlformats.org/drawingml/2006/table">
            <a:tbl>
              <a:tblPr firstRow="1" bandRow="1"/>
              <a:tblGrid>
                <a:gridCol w="402336">
                  <a:extLst>
                    <a:ext uri="{9D8B030D-6E8A-4147-A177-3AD203B41FA5}">
                      <a16:colId xmlns:a16="http://schemas.microsoft.com/office/drawing/2014/main" val="95707384"/>
                    </a:ext>
                  </a:extLst>
                </a:gridCol>
                <a:gridCol w="402336">
                  <a:extLst>
                    <a:ext uri="{9D8B030D-6E8A-4147-A177-3AD203B41FA5}">
                      <a16:colId xmlns:a16="http://schemas.microsoft.com/office/drawing/2014/main" val="461721361"/>
                    </a:ext>
                  </a:extLst>
                </a:gridCol>
                <a:gridCol w="402336">
                  <a:extLst>
                    <a:ext uri="{9D8B030D-6E8A-4147-A177-3AD203B41FA5}">
                      <a16:colId xmlns:a16="http://schemas.microsoft.com/office/drawing/2014/main" val="2757769542"/>
                    </a:ext>
                  </a:extLst>
                </a:gridCol>
                <a:gridCol w="402336">
                  <a:extLst>
                    <a:ext uri="{9D8B030D-6E8A-4147-A177-3AD203B41FA5}">
                      <a16:colId xmlns:a16="http://schemas.microsoft.com/office/drawing/2014/main" val="4125175420"/>
                    </a:ext>
                  </a:extLst>
                </a:gridCol>
                <a:gridCol w="402336">
                  <a:extLst>
                    <a:ext uri="{9D8B030D-6E8A-4147-A177-3AD203B41FA5}">
                      <a16:colId xmlns:a16="http://schemas.microsoft.com/office/drawing/2014/main" val="2939374477"/>
                    </a:ext>
                  </a:extLst>
                </a:gridCol>
              </a:tblGrid>
              <a:tr h="38404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8527382"/>
                  </a:ext>
                </a:extLst>
              </a:tr>
              <a:tr h="38404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6694110"/>
                  </a:ext>
                </a:extLst>
              </a:tr>
              <a:tr h="38404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10031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9488481"/>
                  </a:ext>
                </a:extLst>
              </a:tr>
              <a:tr h="38404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7517698"/>
                  </a:ext>
                </a:extLst>
              </a:tr>
              <a:tr h="38404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5733519"/>
                  </a:ext>
                </a:extLst>
              </a:tr>
            </a:tbl>
          </a:graphicData>
        </a:graphic>
      </p:graphicFrame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83B46BE-8A72-47C7-9931-C9C55C00FADD}"/>
              </a:ext>
            </a:extLst>
          </p:cNvPr>
          <p:cNvCxnSpPr/>
          <p:nvPr/>
        </p:nvCxnSpPr>
        <p:spPr>
          <a:xfrm>
            <a:off x="2340244" y="4138047"/>
            <a:ext cx="2014780" cy="387458"/>
          </a:xfrm>
          <a:prstGeom prst="line">
            <a:avLst/>
          </a:prstGeom>
          <a:noFill/>
          <a:ln w="25400" cap="flat" cmpd="sng" algn="ctr">
            <a:solidFill>
              <a:srgbClr val="71953D">
                <a:lumMod val="50000"/>
              </a:srgbClr>
            </a:solidFill>
            <a:prstDash val="dash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EDECC9E-8ABD-44C3-ACCD-8CFD5FC25403}"/>
              </a:ext>
            </a:extLst>
          </p:cNvPr>
          <p:cNvCxnSpPr/>
          <p:nvPr/>
        </p:nvCxnSpPr>
        <p:spPr>
          <a:xfrm flipV="1">
            <a:off x="2340244" y="4910809"/>
            <a:ext cx="2014780" cy="374114"/>
          </a:xfrm>
          <a:prstGeom prst="line">
            <a:avLst/>
          </a:prstGeom>
          <a:noFill/>
          <a:ln w="25400" cap="flat" cmpd="sng" algn="ctr">
            <a:solidFill>
              <a:srgbClr val="71953D">
                <a:lumMod val="50000"/>
              </a:srgbClr>
            </a:solidFill>
            <a:prstDash val="dash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9481D946-2981-4568-9ABF-6AF4317306E6}"/>
              </a:ext>
            </a:extLst>
          </p:cNvPr>
          <p:cNvSpPr/>
          <p:nvPr/>
        </p:nvSpPr>
        <p:spPr>
          <a:xfrm>
            <a:off x="3749769" y="5662071"/>
            <a:ext cx="15571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r>
              <a:rPr lang="id-ID" dirty="0">
                <a:solidFill>
                  <a:prstClr val="black"/>
                </a:solidFill>
                <a:latin typeface="Verdana" charset="0"/>
                <a:ea typeface="ＭＳ Ｐゴシック" charset="0"/>
              </a:rPr>
              <a:t>Activation 1</a:t>
            </a:r>
            <a:endParaRPr lang="en-US" dirty="0">
              <a:solidFill>
                <a:prstClr val="black"/>
              </a:solidFill>
              <a:latin typeface="Verdana" charset="0"/>
              <a:ea typeface="ＭＳ Ｐゴシック" charset="0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47A290A3-89EE-4400-9861-D719A52A1D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1933724"/>
              </p:ext>
            </p:extLst>
          </p:nvPr>
        </p:nvGraphicFramePr>
        <p:xfrm>
          <a:off x="1153556" y="4138047"/>
          <a:ext cx="1207008" cy="1152144"/>
        </p:xfrm>
        <a:graphic>
          <a:graphicData uri="http://schemas.openxmlformats.org/drawingml/2006/table">
            <a:tbl>
              <a:tblPr firstRow="1" bandRow="1"/>
              <a:tblGrid>
                <a:gridCol w="402336">
                  <a:extLst>
                    <a:ext uri="{9D8B030D-6E8A-4147-A177-3AD203B41FA5}">
                      <a16:colId xmlns:a16="http://schemas.microsoft.com/office/drawing/2014/main" val="2406268238"/>
                    </a:ext>
                  </a:extLst>
                </a:gridCol>
                <a:gridCol w="402336">
                  <a:extLst>
                    <a:ext uri="{9D8B030D-6E8A-4147-A177-3AD203B41FA5}">
                      <a16:colId xmlns:a16="http://schemas.microsoft.com/office/drawing/2014/main" val="1011611898"/>
                    </a:ext>
                  </a:extLst>
                </a:gridCol>
                <a:gridCol w="402336">
                  <a:extLst>
                    <a:ext uri="{9D8B030D-6E8A-4147-A177-3AD203B41FA5}">
                      <a16:colId xmlns:a16="http://schemas.microsoft.com/office/drawing/2014/main" val="986200180"/>
                    </a:ext>
                  </a:extLst>
                </a:gridCol>
              </a:tblGrid>
              <a:tr h="38404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1684567"/>
                  </a:ext>
                </a:extLst>
              </a:tr>
              <a:tr h="38404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0254670"/>
                  </a:ext>
                </a:extLst>
              </a:tr>
              <a:tr h="38404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1119607"/>
                  </a:ext>
                </a:extLst>
              </a:tr>
            </a:tbl>
          </a:graphicData>
        </a:graphic>
      </p:graphicFrame>
      <p:sp>
        <p:nvSpPr>
          <p:cNvPr id="31" name="Rectangle 30">
            <a:extLst>
              <a:ext uri="{FF2B5EF4-FFF2-40B4-BE49-F238E27FC236}">
                <a16:creationId xmlns:a16="http://schemas.microsoft.com/office/drawing/2014/main" id="{E4221C0A-FFB9-46D2-8D28-C44F6D1DEB7F}"/>
              </a:ext>
            </a:extLst>
          </p:cNvPr>
          <p:cNvSpPr/>
          <p:nvPr/>
        </p:nvSpPr>
        <p:spPr>
          <a:xfrm>
            <a:off x="1262561" y="5672983"/>
            <a:ext cx="9839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r>
              <a:rPr lang="id-ID" dirty="0">
                <a:solidFill>
                  <a:prstClr val="black"/>
                </a:solidFill>
                <a:latin typeface="Verdana" charset="0"/>
                <a:ea typeface="ＭＳ Ｐゴシック" charset="0"/>
              </a:rPr>
              <a:t>input</a:t>
            </a:r>
            <a:endParaRPr lang="en-US" dirty="0">
              <a:solidFill>
                <a:prstClr val="black"/>
              </a:solidFill>
              <a:latin typeface="Verdan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9344007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B4E8DE-A14B-4532-8BAC-B0CC95FAB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Merunut Balik Area Neuron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2C9C94-CC3F-4CB4-BB41-3D032B66A5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d-ID" sz="2400" dirty="0"/>
              <a:t>Jika terdapat 2 activation map pada 2 layer yang merupakan hasil konvolusi dengan filter [3,3]</a:t>
            </a:r>
          </a:p>
          <a:p>
            <a:r>
              <a:rPr lang="id-ID" sz="2400" dirty="0"/>
              <a:t>Artinya 1 aktivasi dari layer 2 merupakan </a:t>
            </a:r>
            <a:br>
              <a:rPr lang="id-ID" sz="2400" dirty="0"/>
            </a:br>
            <a:r>
              <a:rPr lang="id-ID" sz="2400" dirty="0"/>
              <a:t>hasil dari “melihat” input dengan area seluas ...?</a:t>
            </a:r>
            <a:endParaRPr lang="en-US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EF1F92-6320-435F-AF65-22440A8737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EA4B6-0A06-45D7-B7BF-F41801AEE81A}" type="datetime1">
              <a:rPr lang="id-ID" smtClean="0"/>
              <a:t>07/08/2019</a:t>
            </a:fld>
            <a:endParaRPr lang="id-ID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087F5F-F0B2-41AE-9B35-4FDC14AA63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Machine Learning: Pengantar Deep Learning</a:t>
            </a:r>
            <a:endParaRPr lang="id-ID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C225F0-BAC2-48E7-BB25-1BF0B2762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16</a:t>
            </a:fld>
            <a:endParaRPr lang="id-ID" dirty="0"/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45A03293-5394-47F9-A633-FBF569AAFE70}"/>
              </a:ext>
            </a:extLst>
          </p:cNvPr>
          <p:cNvGraphicFramePr>
            <a:graphicFrameLocks noGrp="1"/>
          </p:cNvGraphicFramePr>
          <p:nvPr/>
        </p:nvGraphicFramePr>
        <p:xfrm>
          <a:off x="3522504" y="3752743"/>
          <a:ext cx="2011680" cy="1920240"/>
        </p:xfrm>
        <a:graphic>
          <a:graphicData uri="http://schemas.openxmlformats.org/drawingml/2006/table">
            <a:tbl>
              <a:tblPr firstRow="1" bandRow="1"/>
              <a:tblGrid>
                <a:gridCol w="402336">
                  <a:extLst>
                    <a:ext uri="{9D8B030D-6E8A-4147-A177-3AD203B41FA5}">
                      <a16:colId xmlns:a16="http://schemas.microsoft.com/office/drawing/2014/main" val="95707384"/>
                    </a:ext>
                  </a:extLst>
                </a:gridCol>
                <a:gridCol w="402336">
                  <a:extLst>
                    <a:ext uri="{9D8B030D-6E8A-4147-A177-3AD203B41FA5}">
                      <a16:colId xmlns:a16="http://schemas.microsoft.com/office/drawing/2014/main" val="461721361"/>
                    </a:ext>
                  </a:extLst>
                </a:gridCol>
                <a:gridCol w="402336">
                  <a:extLst>
                    <a:ext uri="{9D8B030D-6E8A-4147-A177-3AD203B41FA5}">
                      <a16:colId xmlns:a16="http://schemas.microsoft.com/office/drawing/2014/main" val="2757769542"/>
                    </a:ext>
                  </a:extLst>
                </a:gridCol>
                <a:gridCol w="402336">
                  <a:extLst>
                    <a:ext uri="{9D8B030D-6E8A-4147-A177-3AD203B41FA5}">
                      <a16:colId xmlns:a16="http://schemas.microsoft.com/office/drawing/2014/main" val="4125175420"/>
                    </a:ext>
                  </a:extLst>
                </a:gridCol>
                <a:gridCol w="402336">
                  <a:extLst>
                    <a:ext uri="{9D8B030D-6E8A-4147-A177-3AD203B41FA5}">
                      <a16:colId xmlns:a16="http://schemas.microsoft.com/office/drawing/2014/main" val="2939374477"/>
                    </a:ext>
                  </a:extLst>
                </a:gridCol>
              </a:tblGrid>
              <a:tr h="38404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8527382"/>
                  </a:ext>
                </a:extLst>
              </a:tr>
              <a:tr h="38404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6694110"/>
                  </a:ext>
                </a:extLst>
              </a:tr>
              <a:tr h="38404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9488481"/>
                  </a:ext>
                </a:extLst>
              </a:tr>
              <a:tr h="38404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7517698"/>
                  </a:ext>
                </a:extLst>
              </a:tr>
              <a:tr h="38404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5733519"/>
                  </a:ext>
                </a:extLst>
              </a:tr>
            </a:tbl>
          </a:graphicData>
        </a:graphic>
      </p:graphicFrame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AFE7A522-6C3C-4BBC-AA6D-1F5A7269A0D0}"/>
              </a:ext>
            </a:extLst>
          </p:cNvPr>
          <p:cNvGraphicFramePr>
            <a:graphicFrameLocks noGrp="1"/>
          </p:cNvGraphicFramePr>
          <p:nvPr/>
        </p:nvGraphicFramePr>
        <p:xfrm>
          <a:off x="6296325" y="3752743"/>
          <a:ext cx="2011680" cy="1920240"/>
        </p:xfrm>
        <a:graphic>
          <a:graphicData uri="http://schemas.openxmlformats.org/drawingml/2006/table">
            <a:tbl>
              <a:tblPr firstRow="1" bandRow="1"/>
              <a:tblGrid>
                <a:gridCol w="402336">
                  <a:extLst>
                    <a:ext uri="{9D8B030D-6E8A-4147-A177-3AD203B41FA5}">
                      <a16:colId xmlns:a16="http://schemas.microsoft.com/office/drawing/2014/main" val="95707384"/>
                    </a:ext>
                  </a:extLst>
                </a:gridCol>
                <a:gridCol w="402336">
                  <a:extLst>
                    <a:ext uri="{9D8B030D-6E8A-4147-A177-3AD203B41FA5}">
                      <a16:colId xmlns:a16="http://schemas.microsoft.com/office/drawing/2014/main" val="461721361"/>
                    </a:ext>
                  </a:extLst>
                </a:gridCol>
                <a:gridCol w="402336">
                  <a:extLst>
                    <a:ext uri="{9D8B030D-6E8A-4147-A177-3AD203B41FA5}">
                      <a16:colId xmlns:a16="http://schemas.microsoft.com/office/drawing/2014/main" val="2757769542"/>
                    </a:ext>
                  </a:extLst>
                </a:gridCol>
                <a:gridCol w="402336">
                  <a:extLst>
                    <a:ext uri="{9D8B030D-6E8A-4147-A177-3AD203B41FA5}">
                      <a16:colId xmlns:a16="http://schemas.microsoft.com/office/drawing/2014/main" val="4125175420"/>
                    </a:ext>
                  </a:extLst>
                </a:gridCol>
                <a:gridCol w="402336">
                  <a:extLst>
                    <a:ext uri="{9D8B030D-6E8A-4147-A177-3AD203B41FA5}">
                      <a16:colId xmlns:a16="http://schemas.microsoft.com/office/drawing/2014/main" val="2939374477"/>
                    </a:ext>
                  </a:extLst>
                </a:gridCol>
              </a:tblGrid>
              <a:tr h="38404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8527382"/>
                  </a:ext>
                </a:extLst>
              </a:tr>
              <a:tr h="38404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6694110"/>
                  </a:ext>
                </a:extLst>
              </a:tr>
              <a:tr h="38404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1953D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9488481"/>
                  </a:ext>
                </a:extLst>
              </a:tr>
              <a:tr h="38404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7517698"/>
                  </a:ext>
                </a:extLst>
              </a:tr>
              <a:tr h="38404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5733519"/>
                  </a:ext>
                </a:extLst>
              </a:tr>
            </a:tbl>
          </a:graphicData>
        </a:graphic>
      </p:graphicFrame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6F653CF-05DA-462D-8AE6-B4E24BF8BF67}"/>
              </a:ext>
            </a:extLst>
          </p:cNvPr>
          <p:cNvCxnSpPr/>
          <p:nvPr/>
        </p:nvCxnSpPr>
        <p:spPr>
          <a:xfrm>
            <a:off x="5117165" y="4133698"/>
            <a:ext cx="2014780" cy="387458"/>
          </a:xfrm>
          <a:prstGeom prst="line">
            <a:avLst/>
          </a:prstGeom>
          <a:noFill/>
          <a:ln w="25400" cap="flat" cmpd="sng" algn="ctr">
            <a:solidFill>
              <a:srgbClr val="810031">
                <a:lumMod val="75000"/>
              </a:srgbClr>
            </a:solidFill>
            <a:prstDash val="dash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3A16400-7DE6-49AC-A5E0-86C2DB1FB0CC}"/>
              </a:ext>
            </a:extLst>
          </p:cNvPr>
          <p:cNvCxnSpPr/>
          <p:nvPr/>
        </p:nvCxnSpPr>
        <p:spPr>
          <a:xfrm flipV="1">
            <a:off x="5117165" y="4906460"/>
            <a:ext cx="2014780" cy="374114"/>
          </a:xfrm>
          <a:prstGeom prst="line">
            <a:avLst/>
          </a:prstGeom>
          <a:noFill/>
          <a:ln w="25400" cap="flat" cmpd="sng" algn="ctr">
            <a:solidFill>
              <a:srgbClr val="810031">
                <a:lumMod val="75000"/>
              </a:srgbClr>
            </a:solidFill>
            <a:prstDash val="dash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04C97979-4859-430B-A59F-BA4B2599B0B1}"/>
              </a:ext>
            </a:extLst>
          </p:cNvPr>
          <p:cNvSpPr/>
          <p:nvPr/>
        </p:nvSpPr>
        <p:spPr>
          <a:xfrm>
            <a:off x="3749765" y="5662071"/>
            <a:ext cx="15571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r>
              <a:rPr lang="id-ID" dirty="0">
                <a:solidFill>
                  <a:prstClr val="black"/>
                </a:solidFill>
                <a:latin typeface="Verdana" charset="0"/>
                <a:ea typeface="ＭＳ Ｐゴシック" charset="0"/>
              </a:rPr>
              <a:t>Activation 1</a:t>
            </a:r>
            <a:endParaRPr lang="en-US" dirty="0">
              <a:solidFill>
                <a:prstClr val="black"/>
              </a:solidFill>
              <a:latin typeface="Verdana" charset="0"/>
              <a:ea typeface="ＭＳ Ｐゴシック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EC3326B-BA01-46D8-A613-7B8EC8C62326}"/>
              </a:ext>
            </a:extLst>
          </p:cNvPr>
          <p:cNvSpPr/>
          <p:nvPr/>
        </p:nvSpPr>
        <p:spPr>
          <a:xfrm>
            <a:off x="6523586" y="5669346"/>
            <a:ext cx="15571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r>
              <a:rPr lang="id-ID" dirty="0">
                <a:solidFill>
                  <a:prstClr val="black"/>
                </a:solidFill>
                <a:latin typeface="Verdana" charset="0"/>
                <a:ea typeface="ＭＳ Ｐゴシック" charset="0"/>
              </a:rPr>
              <a:t>Activation 2</a:t>
            </a:r>
            <a:endParaRPr lang="en-US" dirty="0">
              <a:solidFill>
                <a:prstClr val="black"/>
              </a:solidFill>
              <a:latin typeface="Verdana" charset="0"/>
              <a:ea typeface="ＭＳ Ｐゴシック" charset="0"/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52671261-35EC-43D8-AB0A-B09ADAFF10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0349909"/>
              </p:ext>
            </p:extLst>
          </p:nvPr>
        </p:nvGraphicFramePr>
        <p:xfrm>
          <a:off x="3930477" y="4131187"/>
          <a:ext cx="1207008" cy="1152144"/>
        </p:xfrm>
        <a:graphic>
          <a:graphicData uri="http://schemas.openxmlformats.org/drawingml/2006/table">
            <a:tbl>
              <a:tblPr firstRow="1" bandRow="1"/>
              <a:tblGrid>
                <a:gridCol w="402336">
                  <a:extLst>
                    <a:ext uri="{9D8B030D-6E8A-4147-A177-3AD203B41FA5}">
                      <a16:colId xmlns:a16="http://schemas.microsoft.com/office/drawing/2014/main" val="3132767750"/>
                    </a:ext>
                  </a:extLst>
                </a:gridCol>
                <a:gridCol w="402336">
                  <a:extLst>
                    <a:ext uri="{9D8B030D-6E8A-4147-A177-3AD203B41FA5}">
                      <a16:colId xmlns:a16="http://schemas.microsoft.com/office/drawing/2014/main" val="3932239960"/>
                    </a:ext>
                  </a:extLst>
                </a:gridCol>
                <a:gridCol w="402336">
                  <a:extLst>
                    <a:ext uri="{9D8B030D-6E8A-4147-A177-3AD203B41FA5}">
                      <a16:colId xmlns:a16="http://schemas.microsoft.com/office/drawing/2014/main" val="1501099887"/>
                    </a:ext>
                  </a:extLst>
                </a:gridCol>
              </a:tblGrid>
              <a:tr h="38404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0410461"/>
                  </a:ext>
                </a:extLst>
              </a:tr>
              <a:tr h="38404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2773188"/>
                  </a:ext>
                </a:extLst>
              </a:tr>
              <a:tr h="38404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6442752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3D226F7E-4C61-4D8C-ADEC-D397252EE0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0076689"/>
              </p:ext>
            </p:extLst>
          </p:nvPr>
        </p:nvGraphicFramePr>
        <p:xfrm>
          <a:off x="748683" y="3752743"/>
          <a:ext cx="2011680" cy="1920240"/>
        </p:xfrm>
        <a:graphic>
          <a:graphicData uri="http://schemas.openxmlformats.org/drawingml/2006/table">
            <a:tbl>
              <a:tblPr firstRow="1" bandRow="1"/>
              <a:tblGrid>
                <a:gridCol w="402336">
                  <a:extLst>
                    <a:ext uri="{9D8B030D-6E8A-4147-A177-3AD203B41FA5}">
                      <a16:colId xmlns:a16="http://schemas.microsoft.com/office/drawing/2014/main" val="95707384"/>
                    </a:ext>
                  </a:extLst>
                </a:gridCol>
                <a:gridCol w="402336">
                  <a:extLst>
                    <a:ext uri="{9D8B030D-6E8A-4147-A177-3AD203B41FA5}">
                      <a16:colId xmlns:a16="http://schemas.microsoft.com/office/drawing/2014/main" val="461721361"/>
                    </a:ext>
                  </a:extLst>
                </a:gridCol>
                <a:gridCol w="402336">
                  <a:extLst>
                    <a:ext uri="{9D8B030D-6E8A-4147-A177-3AD203B41FA5}">
                      <a16:colId xmlns:a16="http://schemas.microsoft.com/office/drawing/2014/main" val="2757769542"/>
                    </a:ext>
                  </a:extLst>
                </a:gridCol>
                <a:gridCol w="402336">
                  <a:extLst>
                    <a:ext uri="{9D8B030D-6E8A-4147-A177-3AD203B41FA5}">
                      <a16:colId xmlns:a16="http://schemas.microsoft.com/office/drawing/2014/main" val="4125175420"/>
                    </a:ext>
                  </a:extLst>
                </a:gridCol>
                <a:gridCol w="402336">
                  <a:extLst>
                    <a:ext uri="{9D8B030D-6E8A-4147-A177-3AD203B41FA5}">
                      <a16:colId xmlns:a16="http://schemas.microsoft.com/office/drawing/2014/main" val="2939374477"/>
                    </a:ext>
                  </a:extLst>
                </a:gridCol>
              </a:tblGrid>
              <a:tr h="38404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8527382"/>
                  </a:ext>
                </a:extLst>
              </a:tr>
              <a:tr h="38404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6694110"/>
                  </a:ext>
                </a:extLst>
              </a:tr>
              <a:tr h="38404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9488481"/>
                  </a:ext>
                </a:extLst>
              </a:tr>
              <a:tr h="38404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7517698"/>
                  </a:ext>
                </a:extLst>
              </a:tr>
              <a:tr h="38404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5733519"/>
                  </a:ext>
                </a:extLst>
              </a:tr>
            </a:tbl>
          </a:graphicData>
        </a:graphic>
      </p:graphicFrame>
      <p:sp>
        <p:nvSpPr>
          <p:cNvPr id="15" name="Rectangle 14">
            <a:extLst>
              <a:ext uri="{FF2B5EF4-FFF2-40B4-BE49-F238E27FC236}">
                <a16:creationId xmlns:a16="http://schemas.microsoft.com/office/drawing/2014/main" id="{84641E50-C8AD-4FE6-879F-29C8EAFC3A59}"/>
              </a:ext>
            </a:extLst>
          </p:cNvPr>
          <p:cNvSpPr/>
          <p:nvPr/>
        </p:nvSpPr>
        <p:spPr>
          <a:xfrm>
            <a:off x="1262561" y="5672983"/>
            <a:ext cx="9839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r>
              <a:rPr lang="id-ID" dirty="0">
                <a:solidFill>
                  <a:prstClr val="black"/>
                </a:solidFill>
                <a:latin typeface="Verdana" charset="0"/>
                <a:ea typeface="ＭＳ Ｐゴシック" charset="0"/>
              </a:rPr>
              <a:t>input</a:t>
            </a:r>
            <a:endParaRPr lang="en-US" dirty="0">
              <a:solidFill>
                <a:prstClr val="black"/>
              </a:solidFill>
              <a:latin typeface="Verdan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3003908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B4E8DE-A14B-4532-8BAC-B0CC95FAB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Merunut Balik Area Neuron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2C9C94-CC3F-4CB4-BB41-3D032B66A5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d-ID" sz="2400" dirty="0"/>
              <a:t>Layer 2 menerima 3x3 dari layer 1</a:t>
            </a:r>
          </a:p>
          <a:p>
            <a:r>
              <a:rPr lang="id-ID" sz="2400" dirty="0"/>
              <a:t>Layer 1 menerima 3x3 dari input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EF1F92-6320-435F-AF65-22440A8737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EA4B6-0A06-45D7-B7BF-F41801AEE81A}" type="datetime1">
              <a:rPr lang="id-ID" smtClean="0"/>
              <a:t>07/08/2019</a:t>
            </a:fld>
            <a:endParaRPr lang="id-ID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087F5F-F0B2-41AE-9B35-4FDC14AA63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Machine Learning: Pengantar Deep Learning</a:t>
            </a:r>
            <a:endParaRPr lang="id-ID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C225F0-BAC2-48E7-BB25-1BF0B2762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17</a:t>
            </a:fld>
            <a:endParaRPr lang="id-ID" dirty="0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E5C8AFB0-22BC-478C-A9B8-4DC235505A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1736812"/>
              </p:ext>
            </p:extLst>
          </p:nvPr>
        </p:nvGraphicFramePr>
        <p:xfrm>
          <a:off x="748683" y="3752743"/>
          <a:ext cx="2011680" cy="1920240"/>
        </p:xfrm>
        <a:graphic>
          <a:graphicData uri="http://schemas.openxmlformats.org/drawingml/2006/table">
            <a:tbl>
              <a:tblPr firstRow="1" bandRow="1"/>
              <a:tblGrid>
                <a:gridCol w="402336">
                  <a:extLst>
                    <a:ext uri="{9D8B030D-6E8A-4147-A177-3AD203B41FA5}">
                      <a16:colId xmlns:a16="http://schemas.microsoft.com/office/drawing/2014/main" val="95707384"/>
                    </a:ext>
                  </a:extLst>
                </a:gridCol>
                <a:gridCol w="402336">
                  <a:extLst>
                    <a:ext uri="{9D8B030D-6E8A-4147-A177-3AD203B41FA5}">
                      <a16:colId xmlns:a16="http://schemas.microsoft.com/office/drawing/2014/main" val="461721361"/>
                    </a:ext>
                  </a:extLst>
                </a:gridCol>
                <a:gridCol w="402336">
                  <a:extLst>
                    <a:ext uri="{9D8B030D-6E8A-4147-A177-3AD203B41FA5}">
                      <a16:colId xmlns:a16="http://schemas.microsoft.com/office/drawing/2014/main" val="2757769542"/>
                    </a:ext>
                  </a:extLst>
                </a:gridCol>
                <a:gridCol w="402336">
                  <a:extLst>
                    <a:ext uri="{9D8B030D-6E8A-4147-A177-3AD203B41FA5}">
                      <a16:colId xmlns:a16="http://schemas.microsoft.com/office/drawing/2014/main" val="4125175420"/>
                    </a:ext>
                  </a:extLst>
                </a:gridCol>
                <a:gridCol w="402336">
                  <a:extLst>
                    <a:ext uri="{9D8B030D-6E8A-4147-A177-3AD203B41FA5}">
                      <a16:colId xmlns:a16="http://schemas.microsoft.com/office/drawing/2014/main" val="2939374477"/>
                    </a:ext>
                  </a:extLst>
                </a:gridCol>
              </a:tblGrid>
              <a:tr h="38404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8527382"/>
                  </a:ext>
                </a:extLst>
              </a:tr>
              <a:tr h="38404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6694110"/>
                  </a:ext>
                </a:extLst>
              </a:tr>
              <a:tr h="38404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9488481"/>
                  </a:ext>
                </a:extLst>
              </a:tr>
              <a:tr h="38404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7517698"/>
                  </a:ext>
                </a:extLst>
              </a:tr>
              <a:tr h="38404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5733519"/>
                  </a:ext>
                </a:extLst>
              </a:tr>
            </a:tbl>
          </a:graphicData>
        </a:graphic>
      </p:graphicFrame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45A03293-5394-47F9-A633-FBF569AAFE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8600607"/>
              </p:ext>
            </p:extLst>
          </p:nvPr>
        </p:nvGraphicFramePr>
        <p:xfrm>
          <a:off x="3522504" y="3752743"/>
          <a:ext cx="2011680" cy="1920240"/>
        </p:xfrm>
        <a:graphic>
          <a:graphicData uri="http://schemas.openxmlformats.org/drawingml/2006/table">
            <a:tbl>
              <a:tblPr firstRow="1" bandRow="1"/>
              <a:tblGrid>
                <a:gridCol w="402336">
                  <a:extLst>
                    <a:ext uri="{9D8B030D-6E8A-4147-A177-3AD203B41FA5}">
                      <a16:colId xmlns:a16="http://schemas.microsoft.com/office/drawing/2014/main" val="95707384"/>
                    </a:ext>
                  </a:extLst>
                </a:gridCol>
                <a:gridCol w="402336">
                  <a:extLst>
                    <a:ext uri="{9D8B030D-6E8A-4147-A177-3AD203B41FA5}">
                      <a16:colId xmlns:a16="http://schemas.microsoft.com/office/drawing/2014/main" val="461721361"/>
                    </a:ext>
                  </a:extLst>
                </a:gridCol>
                <a:gridCol w="402336">
                  <a:extLst>
                    <a:ext uri="{9D8B030D-6E8A-4147-A177-3AD203B41FA5}">
                      <a16:colId xmlns:a16="http://schemas.microsoft.com/office/drawing/2014/main" val="2757769542"/>
                    </a:ext>
                  </a:extLst>
                </a:gridCol>
                <a:gridCol w="402336">
                  <a:extLst>
                    <a:ext uri="{9D8B030D-6E8A-4147-A177-3AD203B41FA5}">
                      <a16:colId xmlns:a16="http://schemas.microsoft.com/office/drawing/2014/main" val="4125175420"/>
                    </a:ext>
                  </a:extLst>
                </a:gridCol>
                <a:gridCol w="402336">
                  <a:extLst>
                    <a:ext uri="{9D8B030D-6E8A-4147-A177-3AD203B41FA5}">
                      <a16:colId xmlns:a16="http://schemas.microsoft.com/office/drawing/2014/main" val="2939374477"/>
                    </a:ext>
                  </a:extLst>
                </a:gridCol>
              </a:tblGrid>
              <a:tr h="38404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8527382"/>
                  </a:ext>
                </a:extLst>
              </a:tr>
              <a:tr h="38404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6694110"/>
                  </a:ext>
                </a:extLst>
              </a:tr>
              <a:tr h="38404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67A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9488481"/>
                  </a:ext>
                </a:extLst>
              </a:tr>
              <a:tr h="38404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7517698"/>
                  </a:ext>
                </a:extLst>
              </a:tr>
              <a:tr h="38404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5733519"/>
                  </a:ext>
                </a:extLst>
              </a:tr>
            </a:tbl>
          </a:graphicData>
        </a:graphic>
      </p:graphicFrame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AFE7A522-6C3C-4BBC-AA6D-1F5A7269A0D0}"/>
              </a:ext>
            </a:extLst>
          </p:cNvPr>
          <p:cNvGraphicFramePr>
            <a:graphicFrameLocks noGrp="1"/>
          </p:cNvGraphicFramePr>
          <p:nvPr/>
        </p:nvGraphicFramePr>
        <p:xfrm>
          <a:off x="6296325" y="3752743"/>
          <a:ext cx="2011680" cy="1920240"/>
        </p:xfrm>
        <a:graphic>
          <a:graphicData uri="http://schemas.openxmlformats.org/drawingml/2006/table">
            <a:tbl>
              <a:tblPr firstRow="1" bandRow="1"/>
              <a:tblGrid>
                <a:gridCol w="402336">
                  <a:extLst>
                    <a:ext uri="{9D8B030D-6E8A-4147-A177-3AD203B41FA5}">
                      <a16:colId xmlns:a16="http://schemas.microsoft.com/office/drawing/2014/main" val="95707384"/>
                    </a:ext>
                  </a:extLst>
                </a:gridCol>
                <a:gridCol w="402336">
                  <a:extLst>
                    <a:ext uri="{9D8B030D-6E8A-4147-A177-3AD203B41FA5}">
                      <a16:colId xmlns:a16="http://schemas.microsoft.com/office/drawing/2014/main" val="461721361"/>
                    </a:ext>
                  </a:extLst>
                </a:gridCol>
                <a:gridCol w="402336">
                  <a:extLst>
                    <a:ext uri="{9D8B030D-6E8A-4147-A177-3AD203B41FA5}">
                      <a16:colId xmlns:a16="http://schemas.microsoft.com/office/drawing/2014/main" val="2757769542"/>
                    </a:ext>
                  </a:extLst>
                </a:gridCol>
                <a:gridCol w="402336">
                  <a:extLst>
                    <a:ext uri="{9D8B030D-6E8A-4147-A177-3AD203B41FA5}">
                      <a16:colId xmlns:a16="http://schemas.microsoft.com/office/drawing/2014/main" val="4125175420"/>
                    </a:ext>
                  </a:extLst>
                </a:gridCol>
                <a:gridCol w="402336">
                  <a:extLst>
                    <a:ext uri="{9D8B030D-6E8A-4147-A177-3AD203B41FA5}">
                      <a16:colId xmlns:a16="http://schemas.microsoft.com/office/drawing/2014/main" val="2939374477"/>
                    </a:ext>
                  </a:extLst>
                </a:gridCol>
              </a:tblGrid>
              <a:tr h="38404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8527382"/>
                  </a:ext>
                </a:extLst>
              </a:tr>
              <a:tr h="38404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6694110"/>
                  </a:ext>
                </a:extLst>
              </a:tr>
              <a:tr h="38404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1953D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9488481"/>
                  </a:ext>
                </a:extLst>
              </a:tr>
              <a:tr h="38404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7517698"/>
                  </a:ext>
                </a:extLst>
              </a:tr>
              <a:tr h="38404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5733519"/>
                  </a:ext>
                </a:extLst>
              </a:tr>
            </a:tbl>
          </a:graphicData>
        </a:graphic>
      </p:graphicFrame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E6D9DA4-2A49-444A-9C2E-676E5476D730}"/>
              </a:ext>
            </a:extLst>
          </p:cNvPr>
          <p:cNvCxnSpPr/>
          <p:nvPr/>
        </p:nvCxnSpPr>
        <p:spPr>
          <a:xfrm>
            <a:off x="2340244" y="4138047"/>
            <a:ext cx="2014780" cy="387458"/>
          </a:xfrm>
          <a:prstGeom prst="line">
            <a:avLst/>
          </a:prstGeom>
          <a:noFill/>
          <a:ln w="25400" cap="flat" cmpd="sng" algn="ctr">
            <a:solidFill>
              <a:srgbClr val="71953D">
                <a:lumMod val="50000"/>
              </a:srgbClr>
            </a:solidFill>
            <a:prstDash val="dash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22AE320-DC3E-4E6D-97FF-F6A268FBA5AD}"/>
              </a:ext>
            </a:extLst>
          </p:cNvPr>
          <p:cNvCxnSpPr/>
          <p:nvPr/>
        </p:nvCxnSpPr>
        <p:spPr>
          <a:xfrm flipV="1">
            <a:off x="2340244" y="4910809"/>
            <a:ext cx="2014780" cy="374114"/>
          </a:xfrm>
          <a:prstGeom prst="line">
            <a:avLst/>
          </a:prstGeom>
          <a:noFill/>
          <a:ln w="25400" cap="flat" cmpd="sng" algn="ctr">
            <a:solidFill>
              <a:srgbClr val="71953D">
                <a:lumMod val="50000"/>
              </a:srgbClr>
            </a:solidFill>
            <a:prstDash val="dash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6F653CF-05DA-462D-8AE6-B4E24BF8BF67}"/>
              </a:ext>
            </a:extLst>
          </p:cNvPr>
          <p:cNvCxnSpPr/>
          <p:nvPr/>
        </p:nvCxnSpPr>
        <p:spPr>
          <a:xfrm>
            <a:off x="5117165" y="4133698"/>
            <a:ext cx="2014780" cy="387458"/>
          </a:xfrm>
          <a:prstGeom prst="line">
            <a:avLst/>
          </a:prstGeom>
          <a:noFill/>
          <a:ln w="25400" cap="flat" cmpd="sng" algn="ctr">
            <a:solidFill>
              <a:srgbClr val="810031">
                <a:lumMod val="75000"/>
              </a:srgbClr>
            </a:solidFill>
            <a:prstDash val="dash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3A16400-7DE6-49AC-A5E0-86C2DB1FB0CC}"/>
              </a:ext>
            </a:extLst>
          </p:cNvPr>
          <p:cNvCxnSpPr/>
          <p:nvPr/>
        </p:nvCxnSpPr>
        <p:spPr>
          <a:xfrm flipV="1">
            <a:off x="5117165" y="4906460"/>
            <a:ext cx="2014780" cy="374114"/>
          </a:xfrm>
          <a:prstGeom prst="line">
            <a:avLst/>
          </a:prstGeom>
          <a:noFill/>
          <a:ln w="25400" cap="flat" cmpd="sng" algn="ctr">
            <a:solidFill>
              <a:srgbClr val="810031">
                <a:lumMod val="75000"/>
              </a:srgbClr>
            </a:solidFill>
            <a:prstDash val="dash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04C97979-4859-430B-A59F-BA4B2599B0B1}"/>
              </a:ext>
            </a:extLst>
          </p:cNvPr>
          <p:cNvSpPr/>
          <p:nvPr/>
        </p:nvSpPr>
        <p:spPr>
          <a:xfrm>
            <a:off x="4036382" y="5662071"/>
            <a:ext cx="9839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black"/>
                </a:solidFill>
                <a:latin typeface="Verdana" charset="0"/>
                <a:ea typeface="ＭＳ Ｐゴシック" charset="0"/>
              </a:rPr>
              <a:t>layer 1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EC3326B-BA01-46D8-A613-7B8EC8C62326}"/>
              </a:ext>
            </a:extLst>
          </p:cNvPr>
          <p:cNvSpPr/>
          <p:nvPr/>
        </p:nvSpPr>
        <p:spPr>
          <a:xfrm>
            <a:off x="6810203" y="5669346"/>
            <a:ext cx="9839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black"/>
                </a:solidFill>
                <a:latin typeface="Verdana" charset="0"/>
                <a:ea typeface="ＭＳ Ｐゴシック" charset="0"/>
              </a:rPr>
              <a:t>layer 2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489FD9F-0968-468F-ADBE-9500E6CEA057}"/>
              </a:ext>
            </a:extLst>
          </p:cNvPr>
          <p:cNvSpPr/>
          <p:nvPr/>
        </p:nvSpPr>
        <p:spPr>
          <a:xfrm>
            <a:off x="1262561" y="5672983"/>
            <a:ext cx="9839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r>
              <a:rPr lang="id-ID" dirty="0">
                <a:solidFill>
                  <a:prstClr val="black"/>
                </a:solidFill>
                <a:latin typeface="Verdana" charset="0"/>
                <a:ea typeface="ＭＳ Ｐゴシック" charset="0"/>
              </a:rPr>
              <a:t>input</a:t>
            </a:r>
            <a:endParaRPr lang="en-US" dirty="0">
              <a:solidFill>
                <a:prstClr val="black"/>
              </a:solidFill>
              <a:latin typeface="Verdan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820516"/>
      </p:ext>
    </p:extLst>
  </p:cSld>
  <p:clrMapOvr>
    <a:masterClrMapping/>
  </p:clrMapOvr>
  <p:transition spd="slow">
    <p:wipe dir="r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B4E8DE-A14B-4532-8BAC-B0CC95FAB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Merunut Balik Area Neuron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2C9C94-CC3F-4CB4-BB41-3D032B66A5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d-ID" sz="2400" dirty="0"/>
              <a:t>Layer 2 menerima 3x3 dari layer 1</a:t>
            </a:r>
          </a:p>
          <a:p>
            <a:r>
              <a:rPr lang="id-ID" sz="2400" dirty="0"/>
              <a:t>Layer 1 menerima 3x3 dari input</a:t>
            </a:r>
          </a:p>
          <a:p>
            <a:r>
              <a:rPr lang="id-ID" sz="2400" dirty="0"/>
              <a:t>Artinya Layer 2 menerima 5x5 dari input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EF1F92-6320-435F-AF65-22440A8737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EA4B6-0A06-45D7-B7BF-F41801AEE81A}" type="datetime1">
              <a:rPr lang="id-ID" smtClean="0"/>
              <a:t>07/08/2019</a:t>
            </a:fld>
            <a:endParaRPr lang="id-ID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087F5F-F0B2-41AE-9B35-4FDC14AA63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Machine Learning: Pengantar Deep Learning</a:t>
            </a:r>
            <a:endParaRPr lang="id-ID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C225F0-BAC2-48E7-BB25-1BF0B2762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18</a:t>
            </a:fld>
            <a:endParaRPr lang="id-ID" dirty="0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E5C8AFB0-22BC-478C-A9B8-4DC235505A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668146"/>
              </p:ext>
            </p:extLst>
          </p:nvPr>
        </p:nvGraphicFramePr>
        <p:xfrm>
          <a:off x="748683" y="3752743"/>
          <a:ext cx="2011680" cy="1920240"/>
        </p:xfrm>
        <a:graphic>
          <a:graphicData uri="http://schemas.openxmlformats.org/drawingml/2006/table">
            <a:tbl>
              <a:tblPr firstRow="1" bandRow="1"/>
              <a:tblGrid>
                <a:gridCol w="402336">
                  <a:extLst>
                    <a:ext uri="{9D8B030D-6E8A-4147-A177-3AD203B41FA5}">
                      <a16:colId xmlns:a16="http://schemas.microsoft.com/office/drawing/2014/main" val="95707384"/>
                    </a:ext>
                  </a:extLst>
                </a:gridCol>
                <a:gridCol w="402336">
                  <a:extLst>
                    <a:ext uri="{9D8B030D-6E8A-4147-A177-3AD203B41FA5}">
                      <a16:colId xmlns:a16="http://schemas.microsoft.com/office/drawing/2014/main" val="461721361"/>
                    </a:ext>
                  </a:extLst>
                </a:gridCol>
                <a:gridCol w="402336">
                  <a:extLst>
                    <a:ext uri="{9D8B030D-6E8A-4147-A177-3AD203B41FA5}">
                      <a16:colId xmlns:a16="http://schemas.microsoft.com/office/drawing/2014/main" val="2757769542"/>
                    </a:ext>
                  </a:extLst>
                </a:gridCol>
                <a:gridCol w="402336">
                  <a:extLst>
                    <a:ext uri="{9D8B030D-6E8A-4147-A177-3AD203B41FA5}">
                      <a16:colId xmlns:a16="http://schemas.microsoft.com/office/drawing/2014/main" val="4125175420"/>
                    </a:ext>
                  </a:extLst>
                </a:gridCol>
                <a:gridCol w="402336">
                  <a:extLst>
                    <a:ext uri="{9D8B030D-6E8A-4147-A177-3AD203B41FA5}">
                      <a16:colId xmlns:a16="http://schemas.microsoft.com/office/drawing/2014/main" val="2939374477"/>
                    </a:ext>
                  </a:extLst>
                </a:gridCol>
              </a:tblGrid>
              <a:tr h="38404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8527382"/>
                  </a:ext>
                </a:extLst>
              </a:tr>
              <a:tr h="38404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6694110"/>
                  </a:ext>
                </a:extLst>
              </a:tr>
              <a:tr h="38404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9488481"/>
                  </a:ext>
                </a:extLst>
              </a:tr>
              <a:tr h="38404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7517698"/>
                  </a:ext>
                </a:extLst>
              </a:tr>
              <a:tr h="38404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5733519"/>
                  </a:ext>
                </a:extLst>
              </a:tr>
            </a:tbl>
          </a:graphicData>
        </a:graphic>
      </p:graphicFrame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45A03293-5394-47F9-A633-FBF569AAFE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3082625"/>
              </p:ext>
            </p:extLst>
          </p:nvPr>
        </p:nvGraphicFramePr>
        <p:xfrm>
          <a:off x="3522504" y="3752743"/>
          <a:ext cx="2011680" cy="1920240"/>
        </p:xfrm>
        <a:graphic>
          <a:graphicData uri="http://schemas.openxmlformats.org/drawingml/2006/table">
            <a:tbl>
              <a:tblPr firstRow="1" bandRow="1"/>
              <a:tblGrid>
                <a:gridCol w="402336">
                  <a:extLst>
                    <a:ext uri="{9D8B030D-6E8A-4147-A177-3AD203B41FA5}">
                      <a16:colId xmlns:a16="http://schemas.microsoft.com/office/drawing/2014/main" val="95707384"/>
                    </a:ext>
                  </a:extLst>
                </a:gridCol>
                <a:gridCol w="402336">
                  <a:extLst>
                    <a:ext uri="{9D8B030D-6E8A-4147-A177-3AD203B41FA5}">
                      <a16:colId xmlns:a16="http://schemas.microsoft.com/office/drawing/2014/main" val="461721361"/>
                    </a:ext>
                  </a:extLst>
                </a:gridCol>
                <a:gridCol w="402336">
                  <a:extLst>
                    <a:ext uri="{9D8B030D-6E8A-4147-A177-3AD203B41FA5}">
                      <a16:colId xmlns:a16="http://schemas.microsoft.com/office/drawing/2014/main" val="2757769542"/>
                    </a:ext>
                  </a:extLst>
                </a:gridCol>
                <a:gridCol w="402336">
                  <a:extLst>
                    <a:ext uri="{9D8B030D-6E8A-4147-A177-3AD203B41FA5}">
                      <a16:colId xmlns:a16="http://schemas.microsoft.com/office/drawing/2014/main" val="4125175420"/>
                    </a:ext>
                  </a:extLst>
                </a:gridCol>
                <a:gridCol w="402336">
                  <a:extLst>
                    <a:ext uri="{9D8B030D-6E8A-4147-A177-3AD203B41FA5}">
                      <a16:colId xmlns:a16="http://schemas.microsoft.com/office/drawing/2014/main" val="2939374477"/>
                    </a:ext>
                  </a:extLst>
                </a:gridCol>
              </a:tblGrid>
              <a:tr h="38404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8527382"/>
                  </a:ext>
                </a:extLst>
              </a:tr>
              <a:tr h="38404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6694110"/>
                  </a:ext>
                </a:extLst>
              </a:tr>
              <a:tr h="38404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9488481"/>
                  </a:ext>
                </a:extLst>
              </a:tr>
              <a:tr h="38404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7517698"/>
                  </a:ext>
                </a:extLst>
              </a:tr>
              <a:tr h="38404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5733519"/>
                  </a:ext>
                </a:extLst>
              </a:tr>
            </a:tbl>
          </a:graphicData>
        </a:graphic>
      </p:graphicFrame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AFE7A522-6C3C-4BBC-AA6D-1F5A7269A0D0}"/>
              </a:ext>
            </a:extLst>
          </p:cNvPr>
          <p:cNvGraphicFramePr>
            <a:graphicFrameLocks noGrp="1"/>
          </p:cNvGraphicFramePr>
          <p:nvPr/>
        </p:nvGraphicFramePr>
        <p:xfrm>
          <a:off x="6296325" y="3752743"/>
          <a:ext cx="2011680" cy="1920240"/>
        </p:xfrm>
        <a:graphic>
          <a:graphicData uri="http://schemas.openxmlformats.org/drawingml/2006/table">
            <a:tbl>
              <a:tblPr firstRow="1" bandRow="1"/>
              <a:tblGrid>
                <a:gridCol w="402336">
                  <a:extLst>
                    <a:ext uri="{9D8B030D-6E8A-4147-A177-3AD203B41FA5}">
                      <a16:colId xmlns:a16="http://schemas.microsoft.com/office/drawing/2014/main" val="95707384"/>
                    </a:ext>
                  </a:extLst>
                </a:gridCol>
                <a:gridCol w="402336">
                  <a:extLst>
                    <a:ext uri="{9D8B030D-6E8A-4147-A177-3AD203B41FA5}">
                      <a16:colId xmlns:a16="http://schemas.microsoft.com/office/drawing/2014/main" val="461721361"/>
                    </a:ext>
                  </a:extLst>
                </a:gridCol>
                <a:gridCol w="402336">
                  <a:extLst>
                    <a:ext uri="{9D8B030D-6E8A-4147-A177-3AD203B41FA5}">
                      <a16:colId xmlns:a16="http://schemas.microsoft.com/office/drawing/2014/main" val="2757769542"/>
                    </a:ext>
                  </a:extLst>
                </a:gridCol>
                <a:gridCol w="402336">
                  <a:extLst>
                    <a:ext uri="{9D8B030D-6E8A-4147-A177-3AD203B41FA5}">
                      <a16:colId xmlns:a16="http://schemas.microsoft.com/office/drawing/2014/main" val="4125175420"/>
                    </a:ext>
                  </a:extLst>
                </a:gridCol>
                <a:gridCol w="402336">
                  <a:extLst>
                    <a:ext uri="{9D8B030D-6E8A-4147-A177-3AD203B41FA5}">
                      <a16:colId xmlns:a16="http://schemas.microsoft.com/office/drawing/2014/main" val="2939374477"/>
                    </a:ext>
                  </a:extLst>
                </a:gridCol>
              </a:tblGrid>
              <a:tr h="38404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8527382"/>
                  </a:ext>
                </a:extLst>
              </a:tr>
              <a:tr h="38404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6694110"/>
                  </a:ext>
                </a:extLst>
              </a:tr>
              <a:tr h="38404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1953D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9488481"/>
                  </a:ext>
                </a:extLst>
              </a:tr>
              <a:tr h="38404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7517698"/>
                  </a:ext>
                </a:extLst>
              </a:tr>
              <a:tr h="38404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5733519"/>
                  </a:ext>
                </a:extLst>
              </a:tr>
            </a:tbl>
          </a:graphicData>
        </a:graphic>
      </p:graphicFrame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6F653CF-05DA-462D-8AE6-B4E24BF8BF67}"/>
              </a:ext>
            </a:extLst>
          </p:cNvPr>
          <p:cNvCxnSpPr>
            <a:cxnSpLocks/>
          </p:cNvCxnSpPr>
          <p:nvPr/>
        </p:nvCxnSpPr>
        <p:spPr>
          <a:xfrm>
            <a:off x="2760363" y="3752743"/>
            <a:ext cx="4371582" cy="768413"/>
          </a:xfrm>
          <a:prstGeom prst="line">
            <a:avLst/>
          </a:prstGeom>
          <a:noFill/>
          <a:ln w="25400" cap="flat" cmpd="sng" algn="ctr">
            <a:solidFill>
              <a:srgbClr val="810031">
                <a:lumMod val="75000"/>
              </a:srgbClr>
            </a:solidFill>
            <a:prstDash val="dash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3A16400-7DE6-49AC-A5E0-86C2DB1FB0CC}"/>
              </a:ext>
            </a:extLst>
          </p:cNvPr>
          <p:cNvCxnSpPr>
            <a:cxnSpLocks/>
          </p:cNvCxnSpPr>
          <p:nvPr/>
        </p:nvCxnSpPr>
        <p:spPr>
          <a:xfrm flipV="1">
            <a:off x="2760363" y="4906460"/>
            <a:ext cx="4371582" cy="755611"/>
          </a:xfrm>
          <a:prstGeom prst="line">
            <a:avLst/>
          </a:prstGeom>
          <a:noFill/>
          <a:ln w="25400" cap="flat" cmpd="sng" algn="ctr">
            <a:solidFill>
              <a:srgbClr val="810031">
                <a:lumMod val="75000"/>
              </a:srgbClr>
            </a:solidFill>
            <a:prstDash val="dash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04C97979-4859-430B-A59F-BA4B2599B0B1}"/>
              </a:ext>
            </a:extLst>
          </p:cNvPr>
          <p:cNvSpPr/>
          <p:nvPr/>
        </p:nvSpPr>
        <p:spPr>
          <a:xfrm>
            <a:off x="4036382" y="5662071"/>
            <a:ext cx="9839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black"/>
                </a:solidFill>
                <a:latin typeface="Verdana" charset="0"/>
                <a:ea typeface="ＭＳ Ｐゴシック" charset="0"/>
              </a:rPr>
              <a:t>layer 1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EC3326B-BA01-46D8-A613-7B8EC8C62326}"/>
              </a:ext>
            </a:extLst>
          </p:cNvPr>
          <p:cNvSpPr/>
          <p:nvPr/>
        </p:nvSpPr>
        <p:spPr>
          <a:xfrm>
            <a:off x="6810203" y="5669346"/>
            <a:ext cx="9839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black"/>
                </a:solidFill>
                <a:latin typeface="Verdana" charset="0"/>
                <a:ea typeface="ＭＳ Ｐゴシック" charset="0"/>
              </a:rPr>
              <a:t>layer 2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489FD9F-0968-468F-ADBE-9500E6CEA057}"/>
              </a:ext>
            </a:extLst>
          </p:cNvPr>
          <p:cNvSpPr/>
          <p:nvPr/>
        </p:nvSpPr>
        <p:spPr>
          <a:xfrm>
            <a:off x="1262561" y="5672983"/>
            <a:ext cx="9839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r>
              <a:rPr lang="id-ID" dirty="0">
                <a:solidFill>
                  <a:prstClr val="black"/>
                </a:solidFill>
                <a:latin typeface="Verdana" charset="0"/>
                <a:ea typeface="ＭＳ Ｐゴシック" charset="0"/>
              </a:rPr>
              <a:t>input</a:t>
            </a:r>
            <a:endParaRPr lang="en-US" dirty="0">
              <a:solidFill>
                <a:prstClr val="black"/>
              </a:solidFill>
              <a:latin typeface="Verdan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5681413"/>
      </p:ext>
    </p:extLst>
  </p:cSld>
  <p:clrMapOvr>
    <a:masterClrMapping/>
  </p:clrMapOvr>
  <p:transition spd="slow">
    <p:wipe dir="r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B4E8DE-A14B-4532-8BAC-B0CC95FAB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Merunut Balik Area Neuron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2C9C94-CC3F-4CB4-BB41-3D032B66A5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d-ID" sz="2400" dirty="0"/>
              <a:t>Jika 3 layer?</a:t>
            </a:r>
          </a:p>
          <a:p>
            <a:r>
              <a:rPr lang="id-ID" sz="2400" dirty="0"/>
              <a:t>Berapa receptive area dari aktivasi di layer 3?</a:t>
            </a:r>
            <a:endParaRPr lang="en-US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EF1F92-6320-435F-AF65-22440A8737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EA4B6-0A06-45D7-B7BF-F41801AEE81A}" type="datetime1">
              <a:rPr lang="id-ID" smtClean="0"/>
              <a:t>07/08/2019</a:t>
            </a:fld>
            <a:endParaRPr lang="id-ID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087F5F-F0B2-41AE-9B35-4FDC14AA63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Machine Learning: Pengantar Deep Learning</a:t>
            </a:r>
            <a:endParaRPr lang="id-ID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C225F0-BAC2-48E7-BB25-1BF0B2762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19</a:t>
            </a:fld>
            <a:endParaRPr lang="id-ID" dirty="0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E5C8AFB0-22BC-478C-A9B8-4DC235505AD1}"/>
              </a:ext>
            </a:extLst>
          </p:cNvPr>
          <p:cNvGraphicFramePr>
            <a:graphicFrameLocks noGrp="1"/>
          </p:cNvGraphicFramePr>
          <p:nvPr/>
        </p:nvGraphicFramePr>
        <p:xfrm>
          <a:off x="748683" y="3752743"/>
          <a:ext cx="2011680" cy="1920240"/>
        </p:xfrm>
        <a:graphic>
          <a:graphicData uri="http://schemas.openxmlformats.org/drawingml/2006/table">
            <a:tbl>
              <a:tblPr firstRow="1" bandRow="1"/>
              <a:tblGrid>
                <a:gridCol w="402336">
                  <a:extLst>
                    <a:ext uri="{9D8B030D-6E8A-4147-A177-3AD203B41FA5}">
                      <a16:colId xmlns:a16="http://schemas.microsoft.com/office/drawing/2014/main" val="95707384"/>
                    </a:ext>
                  </a:extLst>
                </a:gridCol>
                <a:gridCol w="402336">
                  <a:extLst>
                    <a:ext uri="{9D8B030D-6E8A-4147-A177-3AD203B41FA5}">
                      <a16:colId xmlns:a16="http://schemas.microsoft.com/office/drawing/2014/main" val="461721361"/>
                    </a:ext>
                  </a:extLst>
                </a:gridCol>
                <a:gridCol w="402336">
                  <a:extLst>
                    <a:ext uri="{9D8B030D-6E8A-4147-A177-3AD203B41FA5}">
                      <a16:colId xmlns:a16="http://schemas.microsoft.com/office/drawing/2014/main" val="2757769542"/>
                    </a:ext>
                  </a:extLst>
                </a:gridCol>
                <a:gridCol w="402336">
                  <a:extLst>
                    <a:ext uri="{9D8B030D-6E8A-4147-A177-3AD203B41FA5}">
                      <a16:colId xmlns:a16="http://schemas.microsoft.com/office/drawing/2014/main" val="4125175420"/>
                    </a:ext>
                  </a:extLst>
                </a:gridCol>
                <a:gridCol w="402336">
                  <a:extLst>
                    <a:ext uri="{9D8B030D-6E8A-4147-A177-3AD203B41FA5}">
                      <a16:colId xmlns:a16="http://schemas.microsoft.com/office/drawing/2014/main" val="2939374477"/>
                    </a:ext>
                  </a:extLst>
                </a:gridCol>
              </a:tblGrid>
              <a:tr h="38404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8527382"/>
                  </a:ext>
                </a:extLst>
              </a:tr>
              <a:tr h="38404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6694110"/>
                  </a:ext>
                </a:extLst>
              </a:tr>
              <a:tr h="38404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9488481"/>
                  </a:ext>
                </a:extLst>
              </a:tr>
              <a:tr h="38404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7517698"/>
                  </a:ext>
                </a:extLst>
              </a:tr>
              <a:tr h="38404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5733519"/>
                  </a:ext>
                </a:extLst>
              </a:tr>
            </a:tbl>
          </a:graphicData>
        </a:graphic>
      </p:graphicFrame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45A03293-5394-47F9-A633-FBF569AAFE70}"/>
              </a:ext>
            </a:extLst>
          </p:cNvPr>
          <p:cNvGraphicFramePr>
            <a:graphicFrameLocks noGrp="1"/>
          </p:cNvGraphicFramePr>
          <p:nvPr/>
        </p:nvGraphicFramePr>
        <p:xfrm>
          <a:off x="3522504" y="3752743"/>
          <a:ext cx="2011680" cy="1920240"/>
        </p:xfrm>
        <a:graphic>
          <a:graphicData uri="http://schemas.openxmlformats.org/drawingml/2006/table">
            <a:tbl>
              <a:tblPr firstRow="1" bandRow="1"/>
              <a:tblGrid>
                <a:gridCol w="402336">
                  <a:extLst>
                    <a:ext uri="{9D8B030D-6E8A-4147-A177-3AD203B41FA5}">
                      <a16:colId xmlns:a16="http://schemas.microsoft.com/office/drawing/2014/main" val="95707384"/>
                    </a:ext>
                  </a:extLst>
                </a:gridCol>
                <a:gridCol w="402336">
                  <a:extLst>
                    <a:ext uri="{9D8B030D-6E8A-4147-A177-3AD203B41FA5}">
                      <a16:colId xmlns:a16="http://schemas.microsoft.com/office/drawing/2014/main" val="461721361"/>
                    </a:ext>
                  </a:extLst>
                </a:gridCol>
                <a:gridCol w="402336">
                  <a:extLst>
                    <a:ext uri="{9D8B030D-6E8A-4147-A177-3AD203B41FA5}">
                      <a16:colId xmlns:a16="http://schemas.microsoft.com/office/drawing/2014/main" val="2757769542"/>
                    </a:ext>
                  </a:extLst>
                </a:gridCol>
                <a:gridCol w="402336">
                  <a:extLst>
                    <a:ext uri="{9D8B030D-6E8A-4147-A177-3AD203B41FA5}">
                      <a16:colId xmlns:a16="http://schemas.microsoft.com/office/drawing/2014/main" val="4125175420"/>
                    </a:ext>
                  </a:extLst>
                </a:gridCol>
                <a:gridCol w="402336">
                  <a:extLst>
                    <a:ext uri="{9D8B030D-6E8A-4147-A177-3AD203B41FA5}">
                      <a16:colId xmlns:a16="http://schemas.microsoft.com/office/drawing/2014/main" val="2939374477"/>
                    </a:ext>
                  </a:extLst>
                </a:gridCol>
              </a:tblGrid>
              <a:tr h="38404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8527382"/>
                  </a:ext>
                </a:extLst>
              </a:tr>
              <a:tr h="38404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6694110"/>
                  </a:ext>
                </a:extLst>
              </a:tr>
              <a:tr h="38404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67A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9488481"/>
                  </a:ext>
                </a:extLst>
              </a:tr>
              <a:tr h="38404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7517698"/>
                  </a:ext>
                </a:extLst>
              </a:tr>
              <a:tr h="38404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5733519"/>
                  </a:ext>
                </a:extLst>
              </a:tr>
            </a:tbl>
          </a:graphicData>
        </a:graphic>
      </p:graphicFrame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AFE7A522-6C3C-4BBC-AA6D-1F5A7269A0D0}"/>
              </a:ext>
            </a:extLst>
          </p:cNvPr>
          <p:cNvGraphicFramePr>
            <a:graphicFrameLocks noGrp="1"/>
          </p:cNvGraphicFramePr>
          <p:nvPr/>
        </p:nvGraphicFramePr>
        <p:xfrm>
          <a:off x="6296325" y="3752743"/>
          <a:ext cx="2011680" cy="1920240"/>
        </p:xfrm>
        <a:graphic>
          <a:graphicData uri="http://schemas.openxmlformats.org/drawingml/2006/table">
            <a:tbl>
              <a:tblPr firstRow="1" bandRow="1"/>
              <a:tblGrid>
                <a:gridCol w="402336">
                  <a:extLst>
                    <a:ext uri="{9D8B030D-6E8A-4147-A177-3AD203B41FA5}">
                      <a16:colId xmlns:a16="http://schemas.microsoft.com/office/drawing/2014/main" val="95707384"/>
                    </a:ext>
                  </a:extLst>
                </a:gridCol>
                <a:gridCol w="402336">
                  <a:extLst>
                    <a:ext uri="{9D8B030D-6E8A-4147-A177-3AD203B41FA5}">
                      <a16:colId xmlns:a16="http://schemas.microsoft.com/office/drawing/2014/main" val="461721361"/>
                    </a:ext>
                  </a:extLst>
                </a:gridCol>
                <a:gridCol w="402336">
                  <a:extLst>
                    <a:ext uri="{9D8B030D-6E8A-4147-A177-3AD203B41FA5}">
                      <a16:colId xmlns:a16="http://schemas.microsoft.com/office/drawing/2014/main" val="2757769542"/>
                    </a:ext>
                  </a:extLst>
                </a:gridCol>
                <a:gridCol w="402336">
                  <a:extLst>
                    <a:ext uri="{9D8B030D-6E8A-4147-A177-3AD203B41FA5}">
                      <a16:colId xmlns:a16="http://schemas.microsoft.com/office/drawing/2014/main" val="4125175420"/>
                    </a:ext>
                  </a:extLst>
                </a:gridCol>
                <a:gridCol w="402336">
                  <a:extLst>
                    <a:ext uri="{9D8B030D-6E8A-4147-A177-3AD203B41FA5}">
                      <a16:colId xmlns:a16="http://schemas.microsoft.com/office/drawing/2014/main" val="2939374477"/>
                    </a:ext>
                  </a:extLst>
                </a:gridCol>
              </a:tblGrid>
              <a:tr h="38404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8527382"/>
                  </a:ext>
                </a:extLst>
              </a:tr>
              <a:tr h="38404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6694110"/>
                  </a:ext>
                </a:extLst>
              </a:tr>
              <a:tr h="38404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1953D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9488481"/>
                  </a:ext>
                </a:extLst>
              </a:tr>
              <a:tr h="38404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7517698"/>
                  </a:ext>
                </a:extLst>
              </a:tr>
              <a:tr h="38404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5733519"/>
                  </a:ext>
                </a:extLst>
              </a:tr>
            </a:tbl>
          </a:graphicData>
        </a:graphic>
      </p:graphicFrame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E6D9DA4-2A49-444A-9C2E-676E5476D730}"/>
              </a:ext>
            </a:extLst>
          </p:cNvPr>
          <p:cNvCxnSpPr/>
          <p:nvPr/>
        </p:nvCxnSpPr>
        <p:spPr>
          <a:xfrm>
            <a:off x="2340244" y="4138047"/>
            <a:ext cx="2014780" cy="387458"/>
          </a:xfrm>
          <a:prstGeom prst="line">
            <a:avLst/>
          </a:prstGeom>
          <a:noFill/>
          <a:ln w="25400" cap="flat" cmpd="sng" algn="ctr">
            <a:solidFill>
              <a:srgbClr val="71953D">
                <a:lumMod val="50000"/>
              </a:srgbClr>
            </a:solidFill>
            <a:prstDash val="dash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22AE320-DC3E-4E6D-97FF-F6A268FBA5AD}"/>
              </a:ext>
            </a:extLst>
          </p:cNvPr>
          <p:cNvCxnSpPr/>
          <p:nvPr/>
        </p:nvCxnSpPr>
        <p:spPr>
          <a:xfrm flipV="1">
            <a:off x="2340244" y="4910809"/>
            <a:ext cx="2014780" cy="374114"/>
          </a:xfrm>
          <a:prstGeom prst="line">
            <a:avLst/>
          </a:prstGeom>
          <a:noFill/>
          <a:ln w="25400" cap="flat" cmpd="sng" algn="ctr">
            <a:solidFill>
              <a:srgbClr val="71953D">
                <a:lumMod val="50000"/>
              </a:srgbClr>
            </a:solidFill>
            <a:prstDash val="dash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6F653CF-05DA-462D-8AE6-B4E24BF8BF67}"/>
              </a:ext>
            </a:extLst>
          </p:cNvPr>
          <p:cNvCxnSpPr/>
          <p:nvPr/>
        </p:nvCxnSpPr>
        <p:spPr>
          <a:xfrm>
            <a:off x="5117165" y="4133698"/>
            <a:ext cx="2014780" cy="387458"/>
          </a:xfrm>
          <a:prstGeom prst="line">
            <a:avLst/>
          </a:prstGeom>
          <a:noFill/>
          <a:ln w="25400" cap="flat" cmpd="sng" algn="ctr">
            <a:solidFill>
              <a:srgbClr val="810031">
                <a:lumMod val="75000"/>
              </a:srgbClr>
            </a:solidFill>
            <a:prstDash val="dash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3A16400-7DE6-49AC-A5E0-86C2DB1FB0CC}"/>
              </a:ext>
            </a:extLst>
          </p:cNvPr>
          <p:cNvCxnSpPr/>
          <p:nvPr/>
        </p:nvCxnSpPr>
        <p:spPr>
          <a:xfrm flipV="1">
            <a:off x="5117165" y="4906460"/>
            <a:ext cx="2014780" cy="374114"/>
          </a:xfrm>
          <a:prstGeom prst="line">
            <a:avLst/>
          </a:prstGeom>
          <a:noFill/>
          <a:ln w="25400" cap="flat" cmpd="sng" algn="ctr">
            <a:solidFill>
              <a:srgbClr val="810031">
                <a:lumMod val="75000"/>
              </a:srgbClr>
            </a:solidFill>
            <a:prstDash val="dash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04C97979-4859-430B-A59F-BA4B2599B0B1}"/>
              </a:ext>
            </a:extLst>
          </p:cNvPr>
          <p:cNvSpPr/>
          <p:nvPr/>
        </p:nvSpPr>
        <p:spPr>
          <a:xfrm>
            <a:off x="4036382" y="5662071"/>
            <a:ext cx="9839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black"/>
                </a:solidFill>
                <a:latin typeface="Verdana" charset="0"/>
                <a:ea typeface="ＭＳ Ｐゴシック" charset="0"/>
              </a:rPr>
              <a:t>layer 1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EC3326B-BA01-46D8-A613-7B8EC8C62326}"/>
              </a:ext>
            </a:extLst>
          </p:cNvPr>
          <p:cNvSpPr/>
          <p:nvPr/>
        </p:nvSpPr>
        <p:spPr>
          <a:xfrm>
            <a:off x="6810203" y="5669346"/>
            <a:ext cx="9839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black"/>
                </a:solidFill>
                <a:latin typeface="Verdana" charset="0"/>
                <a:ea typeface="ＭＳ Ｐゴシック" charset="0"/>
              </a:rPr>
              <a:t>layer 2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489FD9F-0968-468F-ADBE-9500E6CEA057}"/>
              </a:ext>
            </a:extLst>
          </p:cNvPr>
          <p:cNvSpPr/>
          <p:nvPr/>
        </p:nvSpPr>
        <p:spPr>
          <a:xfrm>
            <a:off x="1262561" y="5672983"/>
            <a:ext cx="9839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r>
              <a:rPr lang="id-ID" dirty="0">
                <a:solidFill>
                  <a:prstClr val="black"/>
                </a:solidFill>
                <a:latin typeface="Verdana" charset="0"/>
                <a:ea typeface="ＭＳ Ｐゴシック" charset="0"/>
              </a:rPr>
              <a:t>input</a:t>
            </a:r>
            <a:endParaRPr lang="en-US" dirty="0">
              <a:solidFill>
                <a:prstClr val="black"/>
              </a:solidFill>
              <a:latin typeface="Verdan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3470863"/>
      </p:ext>
    </p:extLst>
  </p:cSld>
  <p:clrMapOvr>
    <a:masterClrMapping/>
  </p:clrMapOvr>
  <p:transition spd="slow"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d-ID" sz="4000" dirty="0"/>
              <a:t>Visualisasi </a:t>
            </a:r>
            <a:r>
              <a:rPr lang="en-US" sz="4000" dirty="0"/>
              <a:t>Convolutional Neural </a:t>
            </a:r>
            <a:r>
              <a:rPr lang="id-ID" sz="4000" dirty="0"/>
              <a:t>Network</a:t>
            </a:r>
          </a:p>
        </p:txBody>
      </p:sp>
      <p:sp>
        <p:nvSpPr>
          <p:cNvPr id="8" name="Subtitle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d-ID" dirty="0"/>
              <a:t>Nama pembicara dengan gelar</a:t>
            </a:r>
          </a:p>
        </p:txBody>
      </p:sp>
    </p:spTree>
    <p:extLst>
      <p:ext uri="{BB962C8B-B14F-4D97-AF65-F5344CB8AC3E}">
        <p14:creationId xmlns:p14="http://schemas.microsoft.com/office/powerpoint/2010/main" val="3480381132"/>
      </p:ext>
    </p:extLst>
  </p:cSld>
  <p:clrMapOvr>
    <a:masterClrMapping/>
  </p:clrMapOvr>
  <p:transition spd="slow">
    <p:wipe dir="r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B4E8DE-A14B-4532-8BAC-B0CC95FAB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Merunut Balik Area Neuron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2C9C94-CC3F-4CB4-BB41-3D032B66A5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d-ID" sz="2400" dirty="0"/>
              <a:t>Jika 3 layer?</a:t>
            </a:r>
          </a:p>
          <a:p>
            <a:endParaRPr lang="en-US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EF1F92-6320-435F-AF65-22440A8737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EA4B6-0A06-45D7-B7BF-F41801AEE81A}" type="datetime1">
              <a:rPr lang="id-ID" smtClean="0"/>
              <a:t>07/08/2019</a:t>
            </a:fld>
            <a:endParaRPr lang="id-ID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087F5F-F0B2-41AE-9B35-4FDC14AA63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Machine Learning: Pengantar Deep Learning</a:t>
            </a:r>
            <a:endParaRPr lang="id-ID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C225F0-BAC2-48E7-BB25-1BF0B2762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20</a:t>
            </a:fld>
            <a:endParaRPr lang="id-ID" dirty="0"/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5CE763E2-742C-4040-B1AA-64234A1D55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7245977"/>
              </p:ext>
            </p:extLst>
          </p:nvPr>
        </p:nvGraphicFramePr>
        <p:xfrm>
          <a:off x="2743200" y="2094032"/>
          <a:ext cx="3657600" cy="3657600"/>
        </p:xfrm>
        <a:graphic>
          <a:graphicData uri="http://schemas.openxmlformats.org/drawingml/2006/table">
            <a:tbl>
              <a:tblPr firstRow="1" bandRow="1"/>
              <a:tblGrid>
                <a:gridCol w="406400">
                  <a:extLst>
                    <a:ext uri="{9D8B030D-6E8A-4147-A177-3AD203B41FA5}">
                      <a16:colId xmlns:a16="http://schemas.microsoft.com/office/drawing/2014/main" val="2909837861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363406893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95707384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461721361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757769542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4125175420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939374477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3839527242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3060979603"/>
                    </a:ext>
                  </a:extLst>
                </a:gridCol>
              </a:tblGrid>
              <a:tr h="4064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36416106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pPr algn="ctr"/>
                      <a:endParaRPr lang="en-US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pPr algn="ctr"/>
                      <a:endParaRPr lang="en-US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6A1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6A1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6A1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32576634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pPr algn="ctr"/>
                      <a:endParaRPr lang="en-US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pPr algn="ctr"/>
                      <a:endParaRPr lang="en-US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pPr algn="ctr"/>
                      <a:endParaRPr lang="en-US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10031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pPr algn="ctr"/>
                      <a:endParaRPr lang="en-US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10031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pPr algn="ctr"/>
                      <a:r>
                        <a:rPr lang="en-US" dirty="0">
                          <a:solidFill>
                            <a:srgbClr val="0000FF"/>
                          </a:solidFill>
                        </a:rPr>
                        <a:t>x</a:t>
                      </a: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10031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pPr algn="ctr"/>
                      <a:endParaRPr lang="en-US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6A1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8527382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pPr algn="ctr"/>
                      <a:endParaRPr lang="en-US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pPr algn="ctr"/>
                      <a:endParaRPr lang="en-US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pPr algn="ctr"/>
                      <a:endParaRPr lang="en-US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1953D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pPr algn="ctr"/>
                      <a:endParaRPr lang="en-US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37222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x</a:t>
                      </a: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37222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pPr algn="ctr"/>
                      <a:endParaRPr lang="en-US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10031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pPr algn="ctr"/>
                      <a:endParaRPr lang="en-US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6A1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6694110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pPr algn="ctr"/>
                      <a:endParaRPr lang="en-US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pPr algn="ctr"/>
                      <a:endParaRPr lang="en-US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pPr algn="ctr"/>
                      <a:endParaRPr lang="en-US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1953D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pPr algn="ctr"/>
                      <a:r>
                        <a:rPr lang="id-ID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x</a:t>
                      </a:r>
                      <a:endParaRPr lang="en-US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37222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pPr algn="ctr"/>
                      <a:endParaRPr lang="en-US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37222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pPr algn="ctr"/>
                      <a:endParaRPr lang="en-US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10031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pPr algn="ctr"/>
                      <a:endParaRPr lang="en-US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19488481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pPr algn="ctr"/>
                      <a:endParaRPr lang="en-US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pPr algn="ctr"/>
                      <a:endParaRPr lang="en-US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pPr algn="ctr"/>
                      <a:endParaRPr lang="en-US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1953D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pPr algn="ctr"/>
                      <a:endParaRPr lang="en-US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1953D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pPr algn="ctr"/>
                      <a:endParaRPr lang="en-US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1953D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pPr algn="ctr"/>
                      <a:endParaRPr lang="en-US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pPr algn="ctr"/>
                      <a:endParaRPr lang="en-US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7517698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pPr algn="ctr"/>
                      <a:endParaRPr lang="en-US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pPr algn="ctr"/>
                      <a:endParaRPr lang="en-US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pPr algn="ctr"/>
                      <a:endParaRPr lang="en-US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pPr algn="ctr"/>
                      <a:endParaRPr lang="en-US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pPr algn="ctr"/>
                      <a:endParaRPr lang="en-US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pPr algn="ctr"/>
                      <a:endParaRPr lang="en-US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5733519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pPr algn="ctr"/>
                      <a:endParaRPr lang="en-US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pPr algn="ctr"/>
                      <a:endParaRPr lang="en-US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pPr algn="ctr"/>
                      <a:endParaRPr lang="en-US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pPr algn="ctr"/>
                      <a:endParaRPr lang="en-US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pPr algn="ctr"/>
                      <a:endParaRPr lang="en-US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pPr algn="ctr"/>
                      <a:endParaRPr lang="en-US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1801978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1286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65785583"/>
      </p:ext>
    </p:extLst>
  </p:cSld>
  <p:clrMapOvr>
    <a:masterClrMapping/>
  </p:clrMapOvr>
  <p:transition spd="slow">
    <p:wipe dir="r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79DB5C-0895-4C99-A230-0E0D5D2C3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Merunut Balik Area Neuron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7FF5A8-CD06-41DB-967E-FFC2C964D9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d-ID" sz="2400" dirty="0"/>
              <a:t>Pilih </a:t>
            </a:r>
            <a:r>
              <a:rPr lang="id-ID" sz="2400" dirty="0">
                <a:solidFill>
                  <a:srgbClr val="C00000"/>
                </a:solidFill>
              </a:rPr>
              <a:t>suatu activation map </a:t>
            </a:r>
            <a:r>
              <a:rPr lang="id-ID" sz="2400" dirty="0"/>
              <a:t>di suatu layer</a:t>
            </a:r>
            <a:endParaRPr lang="en-US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EE6A09-B407-48E6-9424-7763C48058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EA4B6-0A06-45D7-B7BF-F41801AEE81A}" type="datetime1">
              <a:rPr lang="id-ID" smtClean="0"/>
              <a:t>07/08/2019</a:t>
            </a:fld>
            <a:endParaRPr lang="id-ID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27EBBC-709F-46B8-B532-8AEA7799AA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Machine Learning: Pengantar Deep Learning</a:t>
            </a:r>
            <a:endParaRPr lang="id-ID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B68C38-F2C8-4E36-BC87-5B2981E8C9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21</a:t>
            </a:fld>
            <a:endParaRPr lang="id-ID" dirty="0"/>
          </a:p>
        </p:txBody>
      </p:sp>
      <p:pic>
        <p:nvPicPr>
          <p:cNvPr id="7" name="Picture 2" descr="Image result for one-stream AlexNet">
            <a:extLst>
              <a:ext uri="{FF2B5EF4-FFF2-40B4-BE49-F238E27FC236}">
                <a16:creationId xmlns:a16="http://schemas.microsoft.com/office/drawing/2014/main" id="{15FA6B16-0A1F-47DA-8DBA-E95046F9A5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8097" y="2894699"/>
            <a:ext cx="8326438" cy="3125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8C5EB81C-6B42-4403-BB65-69B5472B4E9D}"/>
              </a:ext>
            </a:extLst>
          </p:cNvPr>
          <p:cNvSpPr/>
          <p:nvPr/>
        </p:nvSpPr>
        <p:spPr>
          <a:xfrm>
            <a:off x="6249364" y="3280611"/>
            <a:ext cx="1227882" cy="1777526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7C82C35-826E-46B4-B6BE-65C5B9BA444C}"/>
              </a:ext>
            </a:extLst>
          </p:cNvPr>
          <p:cNvSpPr/>
          <p:nvPr/>
        </p:nvSpPr>
        <p:spPr>
          <a:xfrm>
            <a:off x="6249364" y="5123507"/>
            <a:ext cx="77777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pool5</a:t>
            </a:r>
            <a:endParaRPr lang="id-ID" sz="2000" dirty="0"/>
          </a:p>
        </p:txBody>
      </p:sp>
      <p:sp>
        <p:nvSpPr>
          <p:cNvPr id="19" name="Cube 18">
            <a:extLst>
              <a:ext uri="{FF2B5EF4-FFF2-40B4-BE49-F238E27FC236}">
                <a16:creationId xmlns:a16="http://schemas.microsoft.com/office/drawing/2014/main" id="{A34714C0-A21F-4DD6-81FE-E00A0FE789FF}"/>
              </a:ext>
            </a:extLst>
          </p:cNvPr>
          <p:cNvSpPr/>
          <p:nvPr/>
        </p:nvSpPr>
        <p:spPr>
          <a:xfrm flipH="1">
            <a:off x="6773782" y="3487972"/>
            <a:ext cx="391301" cy="1405005"/>
          </a:xfrm>
          <a:prstGeom prst="cube">
            <a:avLst>
              <a:gd name="adj" fmla="val 83861"/>
            </a:avLst>
          </a:prstGeom>
          <a:solidFill>
            <a:schemeClr val="accent1">
              <a:alpha val="34000"/>
            </a:schemeClr>
          </a:solidFill>
          <a:ln>
            <a:solidFill>
              <a:schemeClr val="tx1"/>
            </a:solidFill>
          </a:ln>
          <a:scene3d>
            <a:camera prst="isometricLeftDown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348129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79DB5C-0895-4C99-A230-0E0D5D2C3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Merunut Balik Area Neuron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7FF5A8-CD06-41DB-967E-FFC2C964D9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d-ID" sz="2400" dirty="0"/>
              <a:t>Pilih suatu activation map di suatu layer</a:t>
            </a:r>
          </a:p>
          <a:p>
            <a:r>
              <a:rPr lang="id-ID" sz="2400" dirty="0"/>
              <a:t>Inputkan suatu citra, </a:t>
            </a:r>
            <a:r>
              <a:rPr lang="id-ID" sz="2400" dirty="0">
                <a:solidFill>
                  <a:srgbClr val="C00000"/>
                </a:solidFill>
              </a:rPr>
              <a:t>popagasi maju </a:t>
            </a:r>
            <a:r>
              <a:rPr lang="id-ID" sz="2400" dirty="0"/>
              <a:t>hingga layer tersebut</a:t>
            </a:r>
          </a:p>
          <a:p>
            <a:r>
              <a:rPr lang="id-ID" sz="2400" dirty="0"/>
              <a:t>Ambil </a:t>
            </a:r>
            <a:r>
              <a:rPr lang="id-ID" sz="2400" dirty="0">
                <a:solidFill>
                  <a:srgbClr val="C00000"/>
                </a:solidFill>
              </a:rPr>
              <a:t>activation tertinggi</a:t>
            </a:r>
            <a:endParaRPr lang="en-US" sz="2400" dirty="0">
              <a:solidFill>
                <a:srgbClr val="C0000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EE6A09-B407-48E6-9424-7763C48058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EA4B6-0A06-45D7-B7BF-F41801AEE81A}" type="datetime1">
              <a:rPr lang="id-ID" smtClean="0"/>
              <a:t>07/08/2019</a:t>
            </a:fld>
            <a:endParaRPr lang="id-ID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27EBBC-709F-46B8-B532-8AEA7799AA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Machine Learning: Pengantar Deep Learning</a:t>
            </a:r>
            <a:endParaRPr lang="id-ID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B68C38-F2C8-4E36-BC87-5B2981E8C9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22</a:t>
            </a:fld>
            <a:endParaRPr lang="id-ID" dirty="0"/>
          </a:p>
        </p:txBody>
      </p:sp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8BDCBAE3-BABB-4EC4-98E6-8F13A3E205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9866650"/>
              </p:ext>
            </p:extLst>
          </p:nvPr>
        </p:nvGraphicFramePr>
        <p:xfrm>
          <a:off x="1915247" y="3429000"/>
          <a:ext cx="2286000" cy="2286000"/>
        </p:xfrm>
        <a:graphic>
          <a:graphicData uri="http://schemas.openxmlformats.org/drawingml/2006/table">
            <a:tbl>
              <a:tblPr firstRow="1" bandRow="1"/>
              <a:tblGrid>
                <a:gridCol w="254000">
                  <a:extLst>
                    <a:ext uri="{9D8B030D-6E8A-4147-A177-3AD203B41FA5}">
                      <a16:colId xmlns:a16="http://schemas.microsoft.com/office/drawing/2014/main" val="1479437877"/>
                    </a:ext>
                  </a:extLst>
                </a:gridCol>
                <a:gridCol w="254000">
                  <a:extLst>
                    <a:ext uri="{9D8B030D-6E8A-4147-A177-3AD203B41FA5}">
                      <a16:colId xmlns:a16="http://schemas.microsoft.com/office/drawing/2014/main" val="1538767833"/>
                    </a:ext>
                  </a:extLst>
                </a:gridCol>
                <a:gridCol w="254000">
                  <a:extLst>
                    <a:ext uri="{9D8B030D-6E8A-4147-A177-3AD203B41FA5}">
                      <a16:colId xmlns:a16="http://schemas.microsoft.com/office/drawing/2014/main" val="95707384"/>
                    </a:ext>
                  </a:extLst>
                </a:gridCol>
                <a:gridCol w="254000">
                  <a:extLst>
                    <a:ext uri="{9D8B030D-6E8A-4147-A177-3AD203B41FA5}">
                      <a16:colId xmlns:a16="http://schemas.microsoft.com/office/drawing/2014/main" val="461721361"/>
                    </a:ext>
                  </a:extLst>
                </a:gridCol>
                <a:gridCol w="254000">
                  <a:extLst>
                    <a:ext uri="{9D8B030D-6E8A-4147-A177-3AD203B41FA5}">
                      <a16:colId xmlns:a16="http://schemas.microsoft.com/office/drawing/2014/main" val="2757769542"/>
                    </a:ext>
                  </a:extLst>
                </a:gridCol>
                <a:gridCol w="254000">
                  <a:extLst>
                    <a:ext uri="{9D8B030D-6E8A-4147-A177-3AD203B41FA5}">
                      <a16:colId xmlns:a16="http://schemas.microsoft.com/office/drawing/2014/main" val="4125175420"/>
                    </a:ext>
                  </a:extLst>
                </a:gridCol>
                <a:gridCol w="254000">
                  <a:extLst>
                    <a:ext uri="{9D8B030D-6E8A-4147-A177-3AD203B41FA5}">
                      <a16:colId xmlns:a16="http://schemas.microsoft.com/office/drawing/2014/main" val="3982893141"/>
                    </a:ext>
                  </a:extLst>
                </a:gridCol>
                <a:gridCol w="254000">
                  <a:extLst>
                    <a:ext uri="{9D8B030D-6E8A-4147-A177-3AD203B41FA5}">
                      <a16:colId xmlns:a16="http://schemas.microsoft.com/office/drawing/2014/main" val="2939374477"/>
                    </a:ext>
                  </a:extLst>
                </a:gridCol>
                <a:gridCol w="254000">
                  <a:extLst>
                    <a:ext uri="{9D8B030D-6E8A-4147-A177-3AD203B41FA5}">
                      <a16:colId xmlns:a16="http://schemas.microsoft.com/office/drawing/2014/main" val="4054615072"/>
                    </a:ext>
                  </a:extLst>
                </a:gridCol>
              </a:tblGrid>
              <a:tr h="2540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7743167"/>
                  </a:ext>
                </a:extLst>
              </a:tr>
              <a:tr h="2540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3656044"/>
                  </a:ext>
                </a:extLst>
              </a:tr>
              <a:tr h="2540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8527382"/>
                  </a:ext>
                </a:extLst>
              </a:tr>
              <a:tr h="2540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6694110"/>
                  </a:ext>
                </a:extLst>
              </a:tr>
              <a:tr h="2540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9488481"/>
                  </a:ext>
                </a:extLst>
              </a:tr>
              <a:tr h="2540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7517698"/>
                  </a:ext>
                </a:extLst>
              </a:tr>
              <a:tr h="2540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5733519"/>
                  </a:ext>
                </a:extLst>
              </a:tr>
              <a:tr h="2540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3487476"/>
                  </a:ext>
                </a:extLst>
              </a:tr>
              <a:tr h="2540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8148547"/>
                  </a:ext>
                </a:extLst>
              </a:tr>
            </a:tbl>
          </a:graphicData>
        </a:graphic>
      </p:graphicFrame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69D9AE33-0A96-4936-B00F-969883B407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5761887"/>
              </p:ext>
            </p:extLst>
          </p:nvPr>
        </p:nvGraphicFramePr>
        <p:xfrm>
          <a:off x="4337747" y="3717038"/>
          <a:ext cx="1709925" cy="1709925"/>
        </p:xfrm>
        <a:graphic>
          <a:graphicData uri="http://schemas.openxmlformats.org/drawingml/2006/table">
            <a:tbl>
              <a:tblPr firstRow="1" bandRow="1"/>
              <a:tblGrid>
                <a:gridCol w="244275">
                  <a:extLst>
                    <a:ext uri="{9D8B030D-6E8A-4147-A177-3AD203B41FA5}">
                      <a16:colId xmlns:a16="http://schemas.microsoft.com/office/drawing/2014/main" val="1538767833"/>
                    </a:ext>
                  </a:extLst>
                </a:gridCol>
                <a:gridCol w="244275">
                  <a:extLst>
                    <a:ext uri="{9D8B030D-6E8A-4147-A177-3AD203B41FA5}">
                      <a16:colId xmlns:a16="http://schemas.microsoft.com/office/drawing/2014/main" val="95707384"/>
                    </a:ext>
                  </a:extLst>
                </a:gridCol>
                <a:gridCol w="244275">
                  <a:extLst>
                    <a:ext uri="{9D8B030D-6E8A-4147-A177-3AD203B41FA5}">
                      <a16:colId xmlns:a16="http://schemas.microsoft.com/office/drawing/2014/main" val="461721361"/>
                    </a:ext>
                  </a:extLst>
                </a:gridCol>
                <a:gridCol w="244275">
                  <a:extLst>
                    <a:ext uri="{9D8B030D-6E8A-4147-A177-3AD203B41FA5}">
                      <a16:colId xmlns:a16="http://schemas.microsoft.com/office/drawing/2014/main" val="2757769542"/>
                    </a:ext>
                  </a:extLst>
                </a:gridCol>
                <a:gridCol w="244275">
                  <a:extLst>
                    <a:ext uri="{9D8B030D-6E8A-4147-A177-3AD203B41FA5}">
                      <a16:colId xmlns:a16="http://schemas.microsoft.com/office/drawing/2014/main" val="4125175420"/>
                    </a:ext>
                  </a:extLst>
                </a:gridCol>
                <a:gridCol w="244275">
                  <a:extLst>
                    <a:ext uri="{9D8B030D-6E8A-4147-A177-3AD203B41FA5}">
                      <a16:colId xmlns:a16="http://schemas.microsoft.com/office/drawing/2014/main" val="3982893141"/>
                    </a:ext>
                  </a:extLst>
                </a:gridCol>
                <a:gridCol w="244275">
                  <a:extLst>
                    <a:ext uri="{9D8B030D-6E8A-4147-A177-3AD203B41FA5}">
                      <a16:colId xmlns:a16="http://schemas.microsoft.com/office/drawing/2014/main" val="2939374477"/>
                    </a:ext>
                  </a:extLst>
                </a:gridCol>
              </a:tblGrid>
              <a:tr h="24427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3656044"/>
                  </a:ext>
                </a:extLst>
              </a:tr>
              <a:tr h="24427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8527382"/>
                  </a:ext>
                </a:extLst>
              </a:tr>
              <a:tr h="24427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6694110"/>
                  </a:ext>
                </a:extLst>
              </a:tr>
              <a:tr h="24427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9488481"/>
                  </a:ext>
                </a:extLst>
              </a:tr>
              <a:tr h="24427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7517698"/>
                  </a:ext>
                </a:extLst>
              </a:tr>
              <a:tr h="24427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5733519"/>
                  </a:ext>
                </a:extLst>
              </a:tr>
              <a:tr h="24427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3487476"/>
                  </a:ext>
                </a:extLst>
              </a:tr>
            </a:tbl>
          </a:graphicData>
        </a:graphic>
      </p:graphicFrame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A7A8F3AE-4726-43D7-8C05-8B0C35E242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200042"/>
              </p:ext>
            </p:extLst>
          </p:nvPr>
        </p:nvGraphicFramePr>
        <p:xfrm>
          <a:off x="6205121" y="3718560"/>
          <a:ext cx="1709925" cy="1706880"/>
        </p:xfrm>
        <a:graphic>
          <a:graphicData uri="http://schemas.openxmlformats.org/drawingml/2006/table">
            <a:tbl>
              <a:tblPr firstRow="1" bandRow="1"/>
              <a:tblGrid>
                <a:gridCol w="244275">
                  <a:extLst>
                    <a:ext uri="{9D8B030D-6E8A-4147-A177-3AD203B41FA5}">
                      <a16:colId xmlns:a16="http://schemas.microsoft.com/office/drawing/2014/main" val="2456201763"/>
                    </a:ext>
                  </a:extLst>
                </a:gridCol>
                <a:gridCol w="244275">
                  <a:extLst>
                    <a:ext uri="{9D8B030D-6E8A-4147-A177-3AD203B41FA5}">
                      <a16:colId xmlns:a16="http://schemas.microsoft.com/office/drawing/2014/main" val="95707384"/>
                    </a:ext>
                  </a:extLst>
                </a:gridCol>
                <a:gridCol w="244275">
                  <a:extLst>
                    <a:ext uri="{9D8B030D-6E8A-4147-A177-3AD203B41FA5}">
                      <a16:colId xmlns:a16="http://schemas.microsoft.com/office/drawing/2014/main" val="461721361"/>
                    </a:ext>
                  </a:extLst>
                </a:gridCol>
                <a:gridCol w="244275">
                  <a:extLst>
                    <a:ext uri="{9D8B030D-6E8A-4147-A177-3AD203B41FA5}">
                      <a16:colId xmlns:a16="http://schemas.microsoft.com/office/drawing/2014/main" val="2757769542"/>
                    </a:ext>
                  </a:extLst>
                </a:gridCol>
                <a:gridCol w="244275">
                  <a:extLst>
                    <a:ext uri="{9D8B030D-6E8A-4147-A177-3AD203B41FA5}">
                      <a16:colId xmlns:a16="http://schemas.microsoft.com/office/drawing/2014/main" val="4125175420"/>
                    </a:ext>
                  </a:extLst>
                </a:gridCol>
                <a:gridCol w="244275">
                  <a:extLst>
                    <a:ext uri="{9D8B030D-6E8A-4147-A177-3AD203B41FA5}">
                      <a16:colId xmlns:a16="http://schemas.microsoft.com/office/drawing/2014/main" val="2939374477"/>
                    </a:ext>
                  </a:extLst>
                </a:gridCol>
                <a:gridCol w="244275">
                  <a:extLst>
                    <a:ext uri="{9D8B030D-6E8A-4147-A177-3AD203B41FA5}">
                      <a16:colId xmlns:a16="http://schemas.microsoft.com/office/drawing/2014/main" val="3608051407"/>
                    </a:ext>
                  </a:extLst>
                </a:gridCol>
              </a:tblGrid>
              <a:tr h="19594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8477512"/>
                  </a:ext>
                </a:extLst>
              </a:tr>
              <a:tr h="19594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8527382"/>
                  </a:ext>
                </a:extLst>
              </a:tr>
              <a:tr h="19594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6694110"/>
                  </a:ext>
                </a:extLst>
              </a:tr>
              <a:tr h="19594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9488481"/>
                  </a:ext>
                </a:extLst>
              </a:tr>
              <a:tr h="19594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7517698"/>
                  </a:ext>
                </a:extLst>
              </a:tr>
              <a:tr h="19594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5733519"/>
                  </a:ext>
                </a:extLst>
              </a:tr>
              <a:tr h="19594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7981332"/>
                  </a:ext>
                </a:extLst>
              </a:tr>
            </a:tbl>
          </a:graphicData>
        </a:graphic>
      </p:graphicFrame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BD7B581E-C3A7-44C9-B334-0F5A776DB2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7538060"/>
              </p:ext>
            </p:extLst>
          </p:nvPr>
        </p:nvGraphicFramePr>
        <p:xfrm>
          <a:off x="6937945" y="4444440"/>
          <a:ext cx="244275" cy="243840"/>
        </p:xfrm>
        <a:graphic>
          <a:graphicData uri="http://schemas.openxmlformats.org/drawingml/2006/table">
            <a:tbl>
              <a:tblPr firstRow="1" bandRow="1">
                <a:effectLst/>
              </a:tblPr>
              <a:tblGrid>
                <a:gridCol w="244275">
                  <a:extLst>
                    <a:ext uri="{9D8B030D-6E8A-4147-A177-3AD203B41FA5}">
                      <a16:colId xmlns:a16="http://schemas.microsoft.com/office/drawing/2014/main" val="2757769542"/>
                    </a:ext>
                  </a:extLst>
                </a:gridCol>
              </a:tblGrid>
              <a:tr h="19594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9488481"/>
                  </a:ext>
                </a:extLst>
              </a:tr>
            </a:tbl>
          </a:graphicData>
        </a:graphic>
      </p:graphicFrame>
      <p:sp>
        <p:nvSpPr>
          <p:cNvPr id="26" name="Arrow: Right 25">
            <a:extLst>
              <a:ext uri="{FF2B5EF4-FFF2-40B4-BE49-F238E27FC236}">
                <a16:creationId xmlns:a16="http://schemas.microsoft.com/office/drawing/2014/main" id="{925CEDCA-52D6-4BE4-A73D-9B70AF72391B}"/>
              </a:ext>
            </a:extLst>
          </p:cNvPr>
          <p:cNvSpPr/>
          <p:nvPr/>
        </p:nvSpPr>
        <p:spPr>
          <a:xfrm>
            <a:off x="1604061" y="4249272"/>
            <a:ext cx="442335" cy="641239"/>
          </a:xfrm>
          <a:prstGeom prst="rightArrow">
            <a:avLst/>
          </a:prstGeom>
          <a:gradFill rotWithShape="1">
            <a:gsLst>
              <a:gs pos="0">
                <a:srgbClr val="0066A1">
                  <a:tint val="100000"/>
                  <a:shade val="100000"/>
                  <a:satMod val="130000"/>
                </a:srgbClr>
              </a:gs>
              <a:gs pos="100000">
                <a:srgbClr val="0066A1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0066A1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pic>
        <p:nvPicPr>
          <p:cNvPr id="27" name="Picture 2" descr="http://www.warrenphotographic.co.uk/photography/bigs/15065-Silver-tabby-cat-sitting-white-background.jpg">
            <a:extLst>
              <a:ext uri="{FF2B5EF4-FFF2-40B4-BE49-F238E27FC236}">
                <a16:creationId xmlns:a16="http://schemas.microsoft.com/office/drawing/2014/main" id="{B5566718-D58C-4190-B2E1-15CAF38AEB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2446" y="3959084"/>
            <a:ext cx="1059949" cy="1515919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F9B7E1AA-B228-455A-97A7-071C47EE97FA}"/>
              </a:ext>
            </a:extLst>
          </p:cNvPr>
          <p:cNvSpPr/>
          <p:nvPr/>
        </p:nvSpPr>
        <p:spPr>
          <a:xfrm>
            <a:off x="6114666" y="3337842"/>
            <a:ext cx="22281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prstClr val="black"/>
                </a:solidFill>
                <a:latin typeface="Verdana" charset="0"/>
                <a:ea typeface="ＭＳ Ｐゴシック" charset="0"/>
              </a:rPr>
              <a:t>Choose </a:t>
            </a:r>
            <a:r>
              <a:rPr lang="id-ID" sz="1400" dirty="0">
                <a:solidFill>
                  <a:prstClr val="black"/>
                </a:solidFill>
                <a:latin typeface="Verdana" charset="0"/>
                <a:ea typeface="ＭＳ Ｐゴシック" charset="0"/>
              </a:rPr>
              <a:t>max activation</a:t>
            </a:r>
            <a:endParaRPr lang="en-US" sz="1400" dirty="0">
              <a:solidFill>
                <a:prstClr val="black"/>
              </a:solidFill>
              <a:latin typeface="Verdan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0650825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79DB5C-0895-4C99-A230-0E0D5D2C3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Merunut Balik Area Neuron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7FF5A8-CD06-41DB-967E-FFC2C964D9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d-ID" sz="2400" dirty="0">
                <a:solidFill>
                  <a:srgbClr val="C00000"/>
                </a:solidFill>
              </a:rPr>
              <a:t>Backtrack lokasi </a:t>
            </a:r>
            <a:r>
              <a:rPr lang="id-ID" sz="2400" dirty="0"/>
              <a:t>ke input</a:t>
            </a:r>
          </a:p>
          <a:p>
            <a:r>
              <a:rPr lang="id-ID" sz="2400" dirty="0"/>
              <a:t>Ulangi untuk input citra yang lain</a:t>
            </a:r>
            <a:endParaRPr lang="en-US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EE6A09-B407-48E6-9424-7763C48058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EA4B6-0A06-45D7-B7BF-F41801AEE81A}" type="datetime1">
              <a:rPr lang="id-ID" smtClean="0"/>
              <a:t>07/08/2019</a:t>
            </a:fld>
            <a:endParaRPr lang="id-ID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27EBBC-709F-46B8-B532-8AEA7799AA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Machine Learning: Pengantar Deep Learning</a:t>
            </a:r>
            <a:endParaRPr lang="id-ID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B68C38-F2C8-4E36-BC87-5B2981E8C9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23</a:t>
            </a:fld>
            <a:endParaRPr lang="id-ID" dirty="0"/>
          </a:p>
        </p:txBody>
      </p:sp>
      <p:pic>
        <p:nvPicPr>
          <p:cNvPr id="27" name="Picture 2" descr="http://www.warrenphotographic.co.uk/photography/bigs/15065-Silver-tabby-cat-sitting-white-background.jpg">
            <a:extLst>
              <a:ext uri="{FF2B5EF4-FFF2-40B4-BE49-F238E27FC236}">
                <a16:creationId xmlns:a16="http://schemas.microsoft.com/office/drawing/2014/main" id="{B5566718-D58C-4190-B2E1-15CAF38AEB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2446" y="3959084"/>
            <a:ext cx="1059949" cy="1515919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9" name="Table 48">
            <a:extLst>
              <a:ext uri="{FF2B5EF4-FFF2-40B4-BE49-F238E27FC236}">
                <a16:creationId xmlns:a16="http://schemas.microsoft.com/office/drawing/2014/main" id="{71A6EDC4-FB61-444A-B04F-5230D800C3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1722253"/>
              </p:ext>
            </p:extLst>
          </p:nvPr>
        </p:nvGraphicFramePr>
        <p:xfrm>
          <a:off x="4337747" y="3717038"/>
          <a:ext cx="1709925" cy="1709925"/>
        </p:xfrm>
        <a:graphic>
          <a:graphicData uri="http://schemas.openxmlformats.org/drawingml/2006/table">
            <a:tbl>
              <a:tblPr firstRow="1" bandRow="1"/>
              <a:tblGrid>
                <a:gridCol w="244275">
                  <a:extLst>
                    <a:ext uri="{9D8B030D-6E8A-4147-A177-3AD203B41FA5}">
                      <a16:colId xmlns:a16="http://schemas.microsoft.com/office/drawing/2014/main" val="1538767833"/>
                    </a:ext>
                  </a:extLst>
                </a:gridCol>
                <a:gridCol w="244275">
                  <a:extLst>
                    <a:ext uri="{9D8B030D-6E8A-4147-A177-3AD203B41FA5}">
                      <a16:colId xmlns:a16="http://schemas.microsoft.com/office/drawing/2014/main" val="95707384"/>
                    </a:ext>
                  </a:extLst>
                </a:gridCol>
                <a:gridCol w="244275">
                  <a:extLst>
                    <a:ext uri="{9D8B030D-6E8A-4147-A177-3AD203B41FA5}">
                      <a16:colId xmlns:a16="http://schemas.microsoft.com/office/drawing/2014/main" val="461721361"/>
                    </a:ext>
                  </a:extLst>
                </a:gridCol>
                <a:gridCol w="244275">
                  <a:extLst>
                    <a:ext uri="{9D8B030D-6E8A-4147-A177-3AD203B41FA5}">
                      <a16:colId xmlns:a16="http://schemas.microsoft.com/office/drawing/2014/main" val="2757769542"/>
                    </a:ext>
                  </a:extLst>
                </a:gridCol>
                <a:gridCol w="244275">
                  <a:extLst>
                    <a:ext uri="{9D8B030D-6E8A-4147-A177-3AD203B41FA5}">
                      <a16:colId xmlns:a16="http://schemas.microsoft.com/office/drawing/2014/main" val="4125175420"/>
                    </a:ext>
                  </a:extLst>
                </a:gridCol>
                <a:gridCol w="244275">
                  <a:extLst>
                    <a:ext uri="{9D8B030D-6E8A-4147-A177-3AD203B41FA5}">
                      <a16:colId xmlns:a16="http://schemas.microsoft.com/office/drawing/2014/main" val="3982893141"/>
                    </a:ext>
                  </a:extLst>
                </a:gridCol>
                <a:gridCol w="244275">
                  <a:extLst>
                    <a:ext uri="{9D8B030D-6E8A-4147-A177-3AD203B41FA5}">
                      <a16:colId xmlns:a16="http://schemas.microsoft.com/office/drawing/2014/main" val="2939374477"/>
                    </a:ext>
                  </a:extLst>
                </a:gridCol>
              </a:tblGrid>
              <a:tr h="24427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3656044"/>
                  </a:ext>
                </a:extLst>
              </a:tr>
              <a:tr h="24427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8527382"/>
                  </a:ext>
                </a:extLst>
              </a:tr>
              <a:tr h="24427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6694110"/>
                  </a:ext>
                </a:extLst>
              </a:tr>
              <a:tr h="24427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9488481"/>
                  </a:ext>
                </a:extLst>
              </a:tr>
              <a:tr h="24427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7517698"/>
                  </a:ext>
                </a:extLst>
              </a:tr>
              <a:tr h="24427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5733519"/>
                  </a:ext>
                </a:extLst>
              </a:tr>
              <a:tr h="24427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3487476"/>
                  </a:ext>
                </a:extLst>
              </a:tr>
            </a:tbl>
          </a:graphicData>
        </a:graphic>
      </p:graphicFrame>
      <p:graphicFrame>
        <p:nvGraphicFramePr>
          <p:cNvPr id="50" name="Table 49">
            <a:extLst>
              <a:ext uri="{FF2B5EF4-FFF2-40B4-BE49-F238E27FC236}">
                <a16:creationId xmlns:a16="http://schemas.microsoft.com/office/drawing/2014/main" id="{028FD445-17DF-4A5F-B9C7-864E4CA911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0346896"/>
              </p:ext>
            </p:extLst>
          </p:nvPr>
        </p:nvGraphicFramePr>
        <p:xfrm>
          <a:off x="4824555" y="4212713"/>
          <a:ext cx="732825" cy="732825"/>
        </p:xfrm>
        <a:graphic>
          <a:graphicData uri="http://schemas.openxmlformats.org/drawingml/2006/table">
            <a:tbl>
              <a:tblPr firstRow="1" bandRow="1"/>
              <a:tblGrid>
                <a:gridCol w="244275">
                  <a:extLst>
                    <a:ext uri="{9D8B030D-6E8A-4147-A177-3AD203B41FA5}">
                      <a16:colId xmlns:a16="http://schemas.microsoft.com/office/drawing/2014/main" val="607456863"/>
                    </a:ext>
                  </a:extLst>
                </a:gridCol>
                <a:gridCol w="244275">
                  <a:extLst>
                    <a:ext uri="{9D8B030D-6E8A-4147-A177-3AD203B41FA5}">
                      <a16:colId xmlns:a16="http://schemas.microsoft.com/office/drawing/2014/main" val="2299649991"/>
                    </a:ext>
                  </a:extLst>
                </a:gridCol>
                <a:gridCol w="244275">
                  <a:extLst>
                    <a:ext uri="{9D8B030D-6E8A-4147-A177-3AD203B41FA5}">
                      <a16:colId xmlns:a16="http://schemas.microsoft.com/office/drawing/2014/main" val="2118693341"/>
                    </a:ext>
                  </a:extLst>
                </a:gridCol>
              </a:tblGrid>
              <a:tr h="24427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10031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10031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10031">
                        <a:lumMod val="40000"/>
                        <a:lumOff val="6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2959735"/>
                  </a:ext>
                </a:extLst>
              </a:tr>
              <a:tr h="24427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10031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10031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10031">
                        <a:lumMod val="40000"/>
                        <a:lumOff val="6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6685867"/>
                  </a:ext>
                </a:extLst>
              </a:tr>
              <a:tr h="24427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10031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10031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10031">
                        <a:lumMod val="40000"/>
                        <a:lumOff val="6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054261"/>
                  </a:ext>
                </a:extLst>
              </a:tr>
            </a:tbl>
          </a:graphicData>
        </a:graphic>
      </p:graphicFrame>
      <p:graphicFrame>
        <p:nvGraphicFramePr>
          <p:cNvPr id="51" name="Table 50">
            <a:extLst>
              <a:ext uri="{FF2B5EF4-FFF2-40B4-BE49-F238E27FC236}">
                <a16:creationId xmlns:a16="http://schemas.microsoft.com/office/drawing/2014/main" id="{1AD087CC-6A9E-4C5E-B304-CC1A913281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7600515"/>
              </p:ext>
            </p:extLst>
          </p:nvPr>
        </p:nvGraphicFramePr>
        <p:xfrm>
          <a:off x="1915247" y="3429000"/>
          <a:ext cx="2286000" cy="2286000"/>
        </p:xfrm>
        <a:graphic>
          <a:graphicData uri="http://schemas.openxmlformats.org/drawingml/2006/table">
            <a:tbl>
              <a:tblPr firstRow="1" bandRow="1"/>
              <a:tblGrid>
                <a:gridCol w="254000">
                  <a:extLst>
                    <a:ext uri="{9D8B030D-6E8A-4147-A177-3AD203B41FA5}">
                      <a16:colId xmlns:a16="http://schemas.microsoft.com/office/drawing/2014/main" val="1479437877"/>
                    </a:ext>
                  </a:extLst>
                </a:gridCol>
                <a:gridCol w="254000">
                  <a:extLst>
                    <a:ext uri="{9D8B030D-6E8A-4147-A177-3AD203B41FA5}">
                      <a16:colId xmlns:a16="http://schemas.microsoft.com/office/drawing/2014/main" val="1538767833"/>
                    </a:ext>
                  </a:extLst>
                </a:gridCol>
                <a:gridCol w="254000">
                  <a:extLst>
                    <a:ext uri="{9D8B030D-6E8A-4147-A177-3AD203B41FA5}">
                      <a16:colId xmlns:a16="http://schemas.microsoft.com/office/drawing/2014/main" val="95707384"/>
                    </a:ext>
                  </a:extLst>
                </a:gridCol>
                <a:gridCol w="254000">
                  <a:extLst>
                    <a:ext uri="{9D8B030D-6E8A-4147-A177-3AD203B41FA5}">
                      <a16:colId xmlns:a16="http://schemas.microsoft.com/office/drawing/2014/main" val="461721361"/>
                    </a:ext>
                  </a:extLst>
                </a:gridCol>
                <a:gridCol w="254000">
                  <a:extLst>
                    <a:ext uri="{9D8B030D-6E8A-4147-A177-3AD203B41FA5}">
                      <a16:colId xmlns:a16="http://schemas.microsoft.com/office/drawing/2014/main" val="2757769542"/>
                    </a:ext>
                  </a:extLst>
                </a:gridCol>
                <a:gridCol w="254000">
                  <a:extLst>
                    <a:ext uri="{9D8B030D-6E8A-4147-A177-3AD203B41FA5}">
                      <a16:colId xmlns:a16="http://schemas.microsoft.com/office/drawing/2014/main" val="4125175420"/>
                    </a:ext>
                  </a:extLst>
                </a:gridCol>
                <a:gridCol w="254000">
                  <a:extLst>
                    <a:ext uri="{9D8B030D-6E8A-4147-A177-3AD203B41FA5}">
                      <a16:colId xmlns:a16="http://schemas.microsoft.com/office/drawing/2014/main" val="3982893141"/>
                    </a:ext>
                  </a:extLst>
                </a:gridCol>
                <a:gridCol w="254000">
                  <a:extLst>
                    <a:ext uri="{9D8B030D-6E8A-4147-A177-3AD203B41FA5}">
                      <a16:colId xmlns:a16="http://schemas.microsoft.com/office/drawing/2014/main" val="2939374477"/>
                    </a:ext>
                  </a:extLst>
                </a:gridCol>
                <a:gridCol w="254000">
                  <a:extLst>
                    <a:ext uri="{9D8B030D-6E8A-4147-A177-3AD203B41FA5}">
                      <a16:colId xmlns:a16="http://schemas.microsoft.com/office/drawing/2014/main" val="4054615072"/>
                    </a:ext>
                  </a:extLst>
                </a:gridCol>
              </a:tblGrid>
              <a:tr h="2540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7743167"/>
                  </a:ext>
                </a:extLst>
              </a:tr>
              <a:tr h="2540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3656044"/>
                  </a:ext>
                </a:extLst>
              </a:tr>
              <a:tr h="2540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8527382"/>
                  </a:ext>
                </a:extLst>
              </a:tr>
              <a:tr h="2540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6694110"/>
                  </a:ext>
                </a:extLst>
              </a:tr>
              <a:tr h="2540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9488481"/>
                  </a:ext>
                </a:extLst>
              </a:tr>
              <a:tr h="2540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7517698"/>
                  </a:ext>
                </a:extLst>
              </a:tr>
              <a:tr h="2540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5733519"/>
                  </a:ext>
                </a:extLst>
              </a:tr>
              <a:tr h="2540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3487476"/>
                  </a:ext>
                </a:extLst>
              </a:tr>
              <a:tr h="2540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8148547"/>
                  </a:ext>
                </a:extLst>
              </a:tr>
            </a:tbl>
          </a:graphicData>
        </a:graphic>
      </p:graphicFrame>
      <p:graphicFrame>
        <p:nvGraphicFramePr>
          <p:cNvPr id="52" name="Table 51">
            <a:extLst>
              <a:ext uri="{FF2B5EF4-FFF2-40B4-BE49-F238E27FC236}">
                <a16:creationId xmlns:a16="http://schemas.microsoft.com/office/drawing/2014/main" id="{25B6541A-C325-4891-85E8-58BEB6BD8B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9334489"/>
              </p:ext>
            </p:extLst>
          </p:nvPr>
        </p:nvGraphicFramePr>
        <p:xfrm>
          <a:off x="2423247" y="3935652"/>
          <a:ext cx="1270000" cy="1270000"/>
        </p:xfrm>
        <a:graphic>
          <a:graphicData uri="http://schemas.openxmlformats.org/drawingml/2006/table">
            <a:tbl>
              <a:tblPr firstRow="1" bandRow="1"/>
              <a:tblGrid>
                <a:gridCol w="254000">
                  <a:extLst>
                    <a:ext uri="{9D8B030D-6E8A-4147-A177-3AD203B41FA5}">
                      <a16:colId xmlns:a16="http://schemas.microsoft.com/office/drawing/2014/main" val="1060622850"/>
                    </a:ext>
                  </a:extLst>
                </a:gridCol>
                <a:gridCol w="254000">
                  <a:extLst>
                    <a:ext uri="{9D8B030D-6E8A-4147-A177-3AD203B41FA5}">
                      <a16:colId xmlns:a16="http://schemas.microsoft.com/office/drawing/2014/main" val="1872123919"/>
                    </a:ext>
                  </a:extLst>
                </a:gridCol>
                <a:gridCol w="254000">
                  <a:extLst>
                    <a:ext uri="{9D8B030D-6E8A-4147-A177-3AD203B41FA5}">
                      <a16:colId xmlns:a16="http://schemas.microsoft.com/office/drawing/2014/main" val="82269532"/>
                    </a:ext>
                  </a:extLst>
                </a:gridCol>
                <a:gridCol w="254000">
                  <a:extLst>
                    <a:ext uri="{9D8B030D-6E8A-4147-A177-3AD203B41FA5}">
                      <a16:colId xmlns:a16="http://schemas.microsoft.com/office/drawing/2014/main" val="942183811"/>
                    </a:ext>
                  </a:extLst>
                </a:gridCol>
                <a:gridCol w="254000">
                  <a:extLst>
                    <a:ext uri="{9D8B030D-6E8A-4147-A177-3AD203B41FA5}">
                      <a16:colId xmlns:a16="http://schemas.microsoft.com/office/drawing/2014/main" val="719711750"/>
                    </a:ext>
                  </a:extLst>
                </a:gridCol>
              </a:tblGrid>
              <a:tr h="2540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FDB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FDB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FDB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FDB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FDB">
                        <a:lumMod val="40000"/>
                        <a:lumOff val="6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5349169"/>
                  </a:ext>
                </a:extLst>
              </a:tr>
              <a:tr h="2540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FDB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FDB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FDB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FDB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FDB">
                        <a:lumMod val="40000"/>
                        <a:lumOff val="6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5190420"/>
                  </a:ext>
                </a:extLst>
              </a:tr>
              <a:tr h="2540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FDB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FDB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FDB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FDB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FDB">
                        <a:lumMod val="40000"/>
                        <a:lumOff val="6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2175692"/>
                  </a:ext>
                </a:extLst>
              </a:tr>
              <a:tr h="2540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FDB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FDB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FDB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FDB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FDB">
                        <a:lumMod val="40000"/>
                        <a:lumOff val="6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5071911"/>
                  </a:ext>
                </a:extLst>
              </a:tr>
              <a:tr h="2540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FDB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FDB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FDB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FDB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FDB">
                        <a:lumMod val="40000"/>
                        <a:lumOff val="6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1484644"/>
                  </a:ext>
                </a:extLst>
              </a:tr>
            </a:tbl>
          </a:graphicData>
        </a:graphic>
      </p:graphicFrame>
      <p:graphicFrame>
        <p:nvGraphicFramePr>
          <p:cNvPr id="53" name="Table 52">
            <a:extLst>
              <a:ext uri="{FF2B5EF4-FFF2-40B4-BE49-F238E27FC236}">
                <a16:creationId xmlns:a16="http://schemas.microsoft.com/office/drawing/2014/main" id="{30DC54F7-6220-464A-A47C-ED023833B6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2430666"/>
              </p:ext>
            </p:extLst>
          </p:nvPr>
        </p:nvGraphicFramePr>
        <p:xfrm>
          <a:off x="6205121" y="3718560"/>
          <a:ext cx="1709925" cy="1706880"/>
        </p:xfrm>
        <a:graphic>
          <a:graphicData uri="http://schemas.openxmlformats.org/drawingml/2006/table">
            <a:tbl>
              <a:tblPr firstRow="1" bandRow="1"/>
              <a:tblGrid>
                <a:gridCol w="244275">
                  <a:extLst>
                    <a:ext uri="{9D8B030D-6E8A-4147-A177-3AD203B41FA5}">
                      <a16:colId xmlns:a16="http://schemas.microsoft.com/office/drawing/2014/main" val="2456201763"/>
                    </a:ext>
                  </a:extLst>
                </a:gridCol>
                <a:gridCol w="244275">
                  <a:extLst>
                    <a:ext uri="{9D8B030D-6E8A-4147-A177-3AD203B41FA5}">
                      <a16:colId xmlns:a16="http://schemas.microsoft.com/office/drawing/2014/main" val="95707384"/>
                    </a:ext>
                  </a:extLst>
                </a:gridCol>
                <a:gridCol w="244275">
                  <a:extLst>
                    <a:ext uri="{9D8B030D-6E8A-4147-A177-3AD203B41FA5}">
                      <a16:colId xmlns:a16="http://schemas.microsoft.com/office/drawing/2014/main" val="461721361"/>
                    </a:ext>
                  </a:extLst>
                </a:gridCol>
                <a:gridCol w="244275">
                  <a:extLst>
                    <a:ext uri="{9D8B030D-6E8A-4147-A177-3AD203B41FA5}">
                      <a16:colId xmlns:a16="http://schemas.microsoft.com/office/drawing/2014/main" val="2757769542"/>
                    </a:ext>
                  </a:extLst>
                </a:gridCol>
                <a:gridCol w="244275">
                  <a:extLst>
                    <a:ext uri="{9D8B030D-6E8A-4147-A177-3AD203B41FA5}">
                      <a16:colId xmlns:a16="http://schemas.microsoft.com/office/drawing/2014/main" val="4125175420"/>
                    </a:ext>
                  </a:extLst>
                </a:gridCol>
                <a:gridCol w="244275">
                  <a:extLst>
                    <a:ext uri="{9D8B030D-6E8A-4147-A177-3AD203B41FA5}">
                      <a16:colId xmlns:a16="http://schemas.microsoft.com/office/drawing/2014/main" val="2939374477"/>
                    </a:ext>
                  </a:extLst>
                </a:gridCol>
                <a:gridCol w="244275">
                  <a:extLst>
                    <a:ext uri="{9D8B030D-6E8A-4147-A177-3AD203B41FA5}">
                      <a16:colId xmlns:a16="http://schemas.microsoft.com/office/drawing/2014/main" val="3608051407"/>
                    </a:ext>
                  </a:extLst>
                </a:gridCol>
              </a:tblGrid>
              <a:tr h="19594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8477512"/>
                  </a:ext>
                </a:extLst>
              </a:tr>
              <a:tr h="19594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8527382"/>
                  </a:ext>
                </a:extLst>
              </a:tr>
              <a:tr h="19594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6694110"/>
                  </a:ext>
                </a:extLst>
              </a:tr>
              <a:tr h="19594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9488481"/>
                  </a:ext>
                </a:extLst>
              </a:tr>
              <a:tr h="19594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7517698"/>
                  </a:ext>
                </a:extLst>
              </a:tr>
              <a:tr h="19594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5733519"/>
                  </a:ext>
                </a:extLst>
              </a:tr>
              <a:tr h="19594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100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7981332"/>
                  </a:ext>
                </a:extLst>
              </a:tr>
            </a:tbl>
          </a:graphicData>
        </a:graphic>
      </p:graphicFrame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7297B125-2BAB-4F00-A245-8FBE0D569633}"/>
              </a:ext>
            </a:extLst>
          </p:cNvPr>
          <p:cNvCxnSpPr>
            <a:cxnSpLocks/>
          </p:cNvCxnSpPr>
          <p:nvPr/>
        </p:nvCxnSpPr>
        <p:spPr>
          <a:xfrm>
            <a:off x="3586196" y="3935652"/>
            <a:ext cx="1251911" cy="271193"/>
          </a:xfrm>
          <a:prstGeom prst="line">
            <a:avLst/>
          </a:prstGeom>
          <a:noFill/>
          <a:ln w="25400" cap="flat" cmpd="sng" algn="ctr">
            <a:solidFill>
              <a:srgbClr val="71953D">
                <a:lumMod val="50000"/>
              </a:srgbClr>
            </a:solidFill>
            <a:prstDash val="dash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045AD638-34AB-44E5-A5C8-F12A693A44BD}"/>
              </a:ext>
            </a:extLst>
          </p:cNvPr>
          <p:cNvCxnSpPr>
            <a:cxnSpLocks/>
          </p:cNvCxnSpPr>
          <p:nvPr/>
        </p:nvCxnSpPr>
        <p:spPr>
          <a:xfrm flipV="1">
            <a:off x="3591574" y="4931017"/>
            <a:ext cx="1246533" cy="274131"/>
          </a:xfrm>
          <a:prstGeom prst="line">
            <a:avLst/>
          </a:prstGeom>
          <a:noFill/>
          <a:ln w="25400" cap="flat" cmpd="sng" algn="ctr">
            <a:solidFill>
              <a:srgbClr val="71953D">
                <a:lumMod val="50000"/>
              </a:srgbClr>
            </a:solidFill>
            <a:prstDash val="dash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CF8083F-AA18-4518-AC9D-ECD0E7CB8FF3}"/>
              </a:ext>
            </a:extLst>
          </p:cNvPr>
          <p:cNvCxnSpPr>
            <a:cxnSpLocks/>
          </p:cNvCxnSpPr>
          <p:nvPr/>
        </p:nvCxnSpPr>
        <p:spPr>
          <a:xfrm>
            <a:off x="1152791" y="3668772"/>
            <a:ext cx="1251911" cy="271193"/>
          </a:xfrm>
          <a:prstGeom prst="line">
            <a:avLst/>
          </a:prstGeom>
          <a:noFill/>
          <a:ln w="25400" cap="flat" cmpd="sng" algn="ctr">
            <a:solidFill>
              <a:srgbClr val="71953D">
                <a:lumMod val="50000"/>
              </a:srgbClr>
            </a:solidFill>
            <a:prstDash val="dash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5E124792-C85E-4821-BB47-56355850A88E}"/>
              </a:ext>
            </a:extLst>
          </p:cNvPr>
          <p:cNvCxnSpPr>
            <a:cxnSpLocks/>
          </p:cNvCxnSpPr>
          <p:nvPr/>
        </p:nvCxnSpPr>
        <p:spPr>
          <a:xfrm flipV="1">
            <a:off x="1158169" y="5209081"/>
            <a:ext cx="1246533" cy="274131"/>
          </a:xfrm>
          <a:prstGeom prst="line">
            <a:avLst/>
          </a:prstGeom>
          <a:noFill/>
          <a:ln w="25400" cap="flat" cmpd="sng" algn="ctr">
            <a:solidFill>
              <a:srgbClr val="71953D">
                <a:lumMod val="50000"/>
              </a:srgbClr>
            </a:solidFill>
            <a:prstDash val="dash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869D15A7-068D-4BEE-B7E8-49D4C073C818}"/>
              </a:ext>
            </a:extLst>
          </p:cNvPr>
          <p:cNvCxnSpPr>
            <a:cxnSpLocks/>
          </p:cNvCxnSpPr>
          <p:nvPr/>
        </p:nvCxnSpPr>
        <p:spPr>
          <a:xfrm>
            <a:off x="5540346" y="4206845"/>
            <a:ext cx="1367799" cy="240565"/>
          </a:xfrm>
          <a:prstGeom prst="line">
            <a:avLst/>
          </a:prstGeom>
          <a:noFill/>
          <a:ln w="25400" cap="flat" cmpd="sng" algn="ctr">
            <a:solidFill>
              <a:srgbClr val="810031">
                <a:lumMod val="75000"/>
              </a:srgbClr>
            </a:solidFill>
            <a:prstDash val="dash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E61DA5C5-24BB-450D-84A4-16AE6981E747}"/>
              </a:ext>
            </a:extLst>
          </p:cNvPr>
          <p:cNvCxnSpPr>
            <a:cxnSpLocks/>
          </p:cNvCxnSpPr>
          <p:nvPr/>
        </p:nvCxnSpPr>
        <p:spPr>
          <a:xfrm flipV="1">
            <a:off x="5568853" y="4676153"/>
            <a:ext cx="1367972" cy="264100"/>
          </a:xfrm>
          <a:prstGeom prst="line">
            <a:avLst/>
          </a:prstGeom>
          <a:noFill/>
          <a:ln w="25400" cap="flat" cmpd="sng" algn="ctr">
            <a:solidFill>
              <a:srgbClr val="810031">
                <a:lumMod val="75000"/>
              </a:srgbClr>
            </a:solidFill>
            <a:prstDash val="dash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graphicFrame>
        <p:nvGraphicFramePr>
          <p:cNvPr id="60" name="Table 59">
            <a:extLst>
              <a:ext uri="{FF2B5EF4-FFF2-40B4-BE49-F238E27FC236}">
                <a16:creationId xmlns:a16="http://schemas.microsoft.com/office/drawing/2014/main" id="{C19B79BF-B61C-4217-A429-B86D365DEF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2994104"/>
              </p:ext>
            </p:extLst>
          </p:nvPr>
        </p:nvGraphicFramePr>
        <p:xfrm>
          <a:off x="6937945" y="4444440"/>
          <a:ext cx="244275" cy="243840"/>
        </p:xfrm>
        <a:graphic>
          <a:graphicData uri="http://schemas.openxmlformats.org/drawingml/2006/table">
            <a:tbl>
              <a:tblPr firstRow="1" bandRow="1">
                <a:effectLst/>
              </a:tblPr>
              <a:tblGrid>
                <a:gridCol w="244275">
                  <a:extLst>
                    <a:ext uri="{9D8B030D-6E8A-4147-A177-3AD203B41FA5}">
                      <a16:colId xmlns:a16="http://schemas.microsoft.com/office/drawing/2014/main" val="2757769542"/>
                    </a:ext>
                  </a:extLst>
                </a:gridCol>
              </a:tblGrid>
              <a:tr h="19594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94884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82417013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0D9E30-A604-4B31-A663-FFC0678640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Merunut Balik Area Neuron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1E2967-A4E7-4181-BEC7-8B6107C747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d-ID" sz="2400" dirty="0"/>
              <a:t>Aktivitas filter untuk bentuk input yang serupa</a:t>
            </a:r>
          </a:p>
          <a:p>
            <a:r>
              <a:rPr lang="id-ID" sz="2400" dirty="0"/>
              <a:t>Makin dalam layer yang dipilih, makin besar patch input yang dilihat</a:t>
            </a:r>
            <a:endParaRPr lang="en-US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DB26D4-80CF-4FCB-8823-131B4DB94E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EA4B6-0A06-45D7-B7BF-F41801AEE81A}" type="datetime1">
              <a:rPr lang="id-ID" smtClean="0"/>
              <a:t>07/08/2019</a:t>
            </a:fld>
            <a:endParaRPr lang="id-ID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C5F472-083E-4E6E-8E4A-B483ECF443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Machine Learning: Pengantar Deep Learning</a:t>
            </a:r>
            <a:endParaRPr lang="id-ID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64B934-1660-44C7-9600-0AA45F0AB5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24</a:t>
            </a:fld>
            <a:endParaRPr lang="id-ID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B54CD13-85F5-43C8-B320-B9C9E23EF9A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4320" y="2792028"/>
            <a:ext cx="4297680" cy="258963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CDD00D8-342C-4643-9FAC-08EC775AEF7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81291" y="2811423"/>
            <a:ext cx="4297680" cy="257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098612"/>
      </p:ext>
    </p:extLst>
  </p:cSld>
  <p:clrMapOvr>
    <a:masterClrMapping/>
  </p:clrMapOvr>
  <p:transition spd="slow">
    <p:wipe dir="r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881F4B-1B0F-4A34-957D-BF0991A5BB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EA4B6-0A06-45D7-B7BF-F41801AEE81A}" type="datetime1">
              <a:rPr lang="id-ID" smtClean="0"/>
              <a:t>07/08/2019</a:t>
            </a:fld>
            <a:endParaRPr lang="id-ID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AD156E-F916-48DA-A1ED-E74758E16B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Machine Learning: </a:t>
            </a:r>
            <a:r>
              <a:rPr lang="en-US" dirty="0" err="1"/>
              <a:t>Pengantar</a:t>
            </a:r>
            <a:r>
              <a:rPr lang="en-US" dirty="0"/>
              <a:t> Deep Learning</a:t>
            </a:r>
            <a:endParaRPr lang="id-ID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A89B2F-6204-49C1-8ABB-AEC86E4D5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25</a:t>
            </a:fld>
            <a:endParaRPr lang="id-ID" dirty="0"/>
          </a:p>
        </p:txBody>
      </p:sp>
      <p:sp>
        <p:nvSpPr>
          <p:cNvPr id="8" name="Title 6">
            <a:extLst>
              <a:ext uri="{FF2B5EF4-FFF2-40B4-BE49-F238E27FC236}">
                <a16:creationId xmlns:a16="http://schemas.microsoft.com/office/drawing/2014/main" id="{C562BFDE-5F13-461B-BD84-A2D08C7035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781" y="3001929"/>
            <a:ext cx="8326438" cy="641239"/>
          </a:xfrm>
        </p:spPr>
        <p:txBody>
          <a:bodyPr>
            <a:normAutofit/>
          </a:bodyPr>
          <a:lstStyle/>
          <a:p>
            <a:r>
              <a:rPr lang="id-ID" dirty="0"/>
              <a:t>Menampilkan Bobot Layer Pertama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938796"/>
      </p:ext>
    </p:extLst>
  </p:cSld>
  <p:clrMapOvr>
    <a:masterClrMapping/>
  </p:clrMapOvr>
  <p:transition spd="slow">
    <p:wipe dir="r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A20BCF-5886-43B2-BDB3-F6EEF98FA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Visualisasi Bobot Layer Pertama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71C411-7F32-4950-BD05-D1297CBEB4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d-ID" sz="2400" dirty="0"/>
              <a:t>Seperti Jaringan Saraf Tiruan, hanya </a:t>
            </a:r>
            <a:r>
              <a:rPr lang="id-ID" sz="2400" dirty="0">
                <a:solidFill>
                  <a:srgbClr val="C00000"/>
                </a:solidFill>
              </a:rPr>
              <a:t>bobot layer pertama </a:t>
            </a:r>
            <a:r>
              <a:rPr lang="id-ID" sz="2400" dirty="0"/>
              <a:t>yang bisa divisualisasikan secara langsung</a:t>
            </a:r>
            <a:endParaRPr lang="en-US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4882FD-9911-47E6-9986-DC0180BB89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EA4B6-0A06-45D7-B7BF-F41801AEE81A}" type="datetime1">
              <a:rPr lang="id-ID" smtClean="0"/>
              <a:t>07/08/2019</a:t>
            </a:fld>
            <a:endParaRPr lang="id-ID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ACEBB6-0BFD-4546-8410-23740A0E24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Machine Learning: Pengantar Deep Learning</a:t>
            </a:r>
            <a:endParaRPr lang="id-ID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02718E-6C07-4CA2-B13C-C87D45161C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26</a:t>
            </a:fld>
            <a:endParaRPr lang="id-ID" dirty="0"/>
          </a:p>
        </p:txBody>
      </p:sp>
      <p:pic>
        <p:nvPicPr>
          <p:cNvPr id="7" name="Content Placeholder 11">
            <a:extLst>
              <a:ext uri="{FF2B5EF4-FFF2-40B4-BE49-F238E27FC236}">
                <a16:creationId xmlns:a16="http://schemas.microsoft.com/office/drawing/2014/main" id="{B1949CEB-29B0-44EF-B139-44355AC0F7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0106" y="2569525"/>
            <a:ext cx="5404304" cy="3606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168659"/>
      </p:ext>
    </p:extLst>
  </p:cSld>
  <p:clrMapOvr>
    <a:masterClrMapping/>
  </p:clrMapOvr>
  <p:transition spd="slow">
    <p:wipe dir="r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A20BCF-5886-43B2-BDB3-F6EEF98FA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Visualisasi Bobot Layer Pertama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71C411-7F32-4950-BD05-D1297CBEB4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d-ID" sz="2400" dirty="0"/>
              <a:t>Visualisasi bobot membentuk </a:t>
            </a:r>
            <a:r>
              <a:rPr lang="id-ID" sz="2400" dirty="0">
                <a:solidFill>
                  <a:srgbClr val="C00000"/>
                </a:solidFill>
              </a:rPr>
              <a:t>low-level feature </a:t>
            </a:r>
            <a:r>
              <a:rPr lang="id-ID" sz="2400" dirty="0"/>
              <a:t>seperti hasil ekstraksi </a:t>
            </a:r>
            <a:r>
              <a:rPr lang="id-ID" sz="2400" dirty="0">
                <a:solidFill>
                  <a:srgbClr val="C00000"/>
                </a:solidFill>
              </a:rPr>
              <a:t>Gabor</a:t>
            </a:r>
            <a:r>
              <a:rPr lang="id-ID" sz="2400" dirty="0"/>
              <a:t> dan metode ekstraksi ciri lain</a:t>
            </a:r>
            <a:endParaRPr lang="en-US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4882FD-9911-47E6-9986-DC0180BB89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EA4B6-0A06-45D7-B7BF-F41801AEE81A}" type="datetime1">
              <a:rPr lang="id-ID" smtClean="0"/>
              <a:t>07/08/2019</a:t>
            </a:fld>
            <a:endParaRPr lang="id-ID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ACEBB6-0BFD-4546-8410-23740A0E24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Machine Learning: Pengantar Deep Learning</a:t>
            </a:r>
            <a:endParaRPr lang="id-ID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02718E-6C07-4CA2-B13C-C87D45161C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27</a:t>
            </a:fld>
            <a:endParaRPr lang="id-ID" dirty="0"/>
          </a:p>
        </p:txBody>
      </p:sp>
      <p:pic>
        <p:nvPicPr>
          <p:cNvPr id="8" name="Content Placeholder 6">
            <a:extLst>
              <a:ext uri="{FF2B5EF4-FFF2-40B4-BE49-F238E27FC236}">
                <a16:creationId xmlns:a16="http://schemas.microsoft.com/office/drawing/2014/main" id="{103DC26B-F43C-42FF-A924-CB45A88582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686" y="2618814"/>
            <a:ext cx="7722199" cy="327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43333"/>
      </p:ext>
    </p:extLst>
  </p:cSld>
  <p:clrMapOvr>
    <a:masterClrMapping/>
  </p:clrMapOvr>
  <p:transition spd="slow">
    <p:wipe dir="r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A20BCF-5886-43B2-BDB3-F6EEF98FA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d-ID" dirty="0"/>
              <a:t>Perbandingan dengan Ekstraksi Ciri Klasik</a:t>
            </a:r>
            <a:endParaRPr lang="en-US" dirty="0"/>
          </a:p>
        </p:txBody>
      </p:sp>
      <p:pic>
        <p:nvPicPr>
          <p:cNvPr id="10" name="Content Placeholder 6">
            <a:extLst>
              <a:ext uri="{FF2B5EF4-FFF2-40B4-BE49-F238E27FC236}">
                <a16:creationId xmlns:a16="http://schemas.microsoft.com/office/drawing/2014/main" id="{D3A8D633-051D-4959-8327-0BA4A89EC76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54385" y="1807572"/>
            <a:ext cx="6492371" cy="4347745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4882FD-9911-47E6-9986-DC0180BB89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EA4B6-0A06-45D7-B7BF-F41801AEE81A}" type="datetime1">
              <a:rPr lang="id-ID" smtClean="0"/>
              <a:t>07/08/2019</a:t>
            </a:fld>
            <a:endParaRPr lang="id-ID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ACEBB6-0BFD-4546-8410-23740A0E24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Machine Learning: Pengantar Deep Learning</a:t>
            </a:r>
            <a:endParaRPr lang="id-ID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02718E-6C07-4CA2-B13C-C87D45161C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28</a:t>
            </a:fld>
            <a:endParaRPr lang="id-ID" dirty="0"/>
          </a:p>
        </p:txBody>
      </p:sp>
      <p:pic>
        <p:nvPicPr>
          <p:cNvPr id="8" name="Content Placeholder 6">
            <a:extLst>
              <a:ext uri="{FF2B5EF4-FFF2-40B4-BE49-F238E27FC236}">
                <a16:creationId xmlns:a16="http://schemas.microsoft.com/office/drawing/2014/main" id="{103DC26B-F43C-42FF-A924-CB45A88582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444" y="1971249"/>
            <a:ext cx="4208563" cy="1783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811845"/>
      </p:ext>
    </p:extLst>
  </p:cSld>
  <p:clrMapOvr>
    <a:masterClrMapping/>
  </p:clrMapOvr>
  <p:transition spd="slow">
    <p:wipe dir="r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881F4B-1B0F-4A34-957D-BF0991A5BB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EA4B6-0A06-45D7-B7BF-F41801AEE81A}" type="datetime1">
              <a:rPr lang="id-ID" smtClean="0"/>
              <a:t>07/08/2019</a:t>
            </a:fld>
            <a:endParaRPr lang="id-ID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AD156E-F916-48DA-A1ED-E74758E16B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Machine Learning: </a:t>
            </a:r>
            <a:r>
              <a:rPr lang="en-US" dirty="0" err="1"/>
              <a:t>Pengantar</a:t>
            </a:r>
            <a:r>
              <a:rPr lang="en-US" dirty="0"/>
              <a:t> Deep Learning</a:t>
            </a:r>
            <a:endParaRPr lang="id-ID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A89B2F-6204-49C1-8ABB-AEC86E4D5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29</a:t>
            </a:fld>
            <a:endParaRPr lang="id-ID" dirty="0"/>
          </a:p>
        </p:txBody>
      </p:sp>
      <p:sp>
        <p:nvSpPr>
          <p:cNvPr id="8" name="Title 6">
            <a:extLst>
              <a:ext uri="{FF2B5EF4-FFF2-40B4-BE49-F238E27FC236}">
                <a16:creationId xmlns:a16="http://schemas.microsoft.com/office/drawing/2014/main" id="{C562BFDE-5F13-461B-BD84-A2D08C7035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781" y="3001929"/>
            <a:ext cx="8326438" cy="641239"/>
          </a:xfrm>
        </p:spPr>
        <p:txBody>
          <a:bodyPr>
            <a:normAutofit/>
          </a:bodyPr>
          <a:lstStyle/>
          <a:p>
            <a:r>
              <a:rPr lang="id-ID" dirty="0"/>
              <a:t>Eksperimen Oklusi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7201149"/>
      </p:ext>
    </p:extLst>
  </p:cSld>
  <p:clrMapOvr>
    <a:masterClrMapping/>
  </p:clrMapOvr>
  <p:transition spd="slow">
    <p:wipe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B4E8DE-A14B-4532-8BAC-B0CC95FAB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It’s Magic?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2C9C94-CC3F-4CB4-BB41-3D032B66A5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d-ID" sz="2400" dirty="0"/>
              <a:t>Sebelumnya, Jaringan Saraf Tiruan sering dianggap </a:t>
            </a:r>
            <a:r>
              <a:rPr lang="id-ID" sz="2400" dirty="0">
                <a:solidFill>
                  <a:srgbClr val="0000FF"/>
                </a:solidFill>
              </a:rPr>
              <a:t>ajaib (Black Box)</a:t>
            </a:r>
          </a:p>
          <a:p>
            <a:r>
              <a:rPr lang="id-ID" sz="2400" dirty="0"/>
              <a:t>Karena kemampuannya yang cukup bagus, </a:t>
            </a:r>
            <a:br>
              <a:rPr lang="id-ID" sz="2400" dirty="0"/>
            </a:br>
            <a:r>
              <a:rPr lang="id-ID" sz="2400" dirty="0"/>
              <a:t>namun </a:t>
            </a:r>
            <a:r>
              <a:rPr lang="id-ID" sz="2400" dirty="0">
                <a:solidFill>
                  <a:srgbClr val="C00000"/>
                </a:solidFill>
              </a:rPr>
              <a:t>susah untuk dijelaskan </a:t>
            </a:r>
            <a:r>
              <a:rPr lang="id-ID" sz="2400" dirty="0"/>
              <a:t>mengapa bisa berhasil</a:t>
            </a:r>
          </a:p>
          <a:p>
            <a:r>
              <a:rPr lang="id-ID" sz="2400" dirty="0"/>
              <a:t>Bahkan hingga AlexNet berhasil memenangkan ImageNet, pertanyaan mengapa ConvNet memiliki performa baik </a:t>
            </a:r>
            <a:br>
              <a:rPr lang="id-ID" sz="2400" dirty="0"/>
            </a:br>
            <a:r>
              <a:rPr lang="id-ID" sz="2400" dirty="0">
                <a:solidFill>
                  <a:srgbClr val="C00000"/>
                </a:solidFill>
              </a:rPr>
              <a:t>masih dipertanyakan</a:t>
            </a:r>
          </a:p>
          <a:p>
            <a:endParaRPr lang="id-ID" sz="2400" dirty="0"/>
          </a:p>
          <a:p>
            <a:r>
              <a:rPr lang="id-ID" sz="2400" dirty="0"/>
              <a:t>Baru di tahun 2013 mulai banyak penelitian mengenai pemahaman dan visualisasi mengenai apa yang Convolutional Neural Network lakukan saat proses pelatihan</a:t>
            </a:r>
            <a:endParaRPr lang="en-US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EF1F92-6320-435F-AF65-22440A8737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EA4B6-0A06-45D7-B7BF-F41801AEE81A}" type="datetime1">
              <a:rPr lang="id-ID" smtClean="0"/>
              <a:t>07/08/2019</a:t>
            </a:fld>
            <a:endParaRPr lang="id-ID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087F5F-F0B2-41AE-9B35-4FDC14AA63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Machine Learning: Pengantar Deep Learning</a:t>
            </a:r>
            <a:endParaRPr lang="id-ID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C225F0-BAC2-48E7-BB25-1BF0B2762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3</a:t>
            </a:fld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139830926"/>
      </p:ext>
    </p:extLst>
  </p:cSld>
  <p:clrMapOvr>
    <a:masterClrMapping/>
  </p:clrMapOvr>
  <p:transition spd="slow">
    <p:wipe dir="r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981FF4-AF67-4777-9133-F7650F8425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Eksperimen Oklusi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0859E6-069E-48BA-94C6-2C28FCA317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d-ID" sz="2200" dirty="0">
                <a:solidFill>
                  <a:srgbClr val="C00000"/>
                </a:solidFill>
              </a:rPr>
              <a:t>Hapus</a:t>
            </a:r>
            <a:r>
              <a:rPr lang="id-ID" sz="2200" dirty="0"/>
              <a:t>/tutup sebagian input citra</a:t>
            </a:r>
          </a:p>
          <a:p>
            <a:r>
              <a:rPr lang="id-ID" sz="2200" dirty="0">
                <a:solidFill>
                  <a:srgbClr val="C00000"/>
                </a:solidFill>
              </a:rPr>
              <a:t>Propagasikan</a:t>
            </a:r>
            <a:r>
              <a:rPr lang="id-ID" sz="2200" dirty="0"/>
              <a:t> maju</a:t>
            </a:r>
          </a:p>
          <a:p>
            <a:r>
              <a:rPr lang="id-ID" sz="2200" dirty="0">
                <a:solidFill>
                  <a:srgbClr val="C00000"/>
                </a:solidFill>
              </a:rPr>
              <a:t>Rekam score </a:t>
            </a:r>
            <a:r>
              <a:rPr lang="id-ID" sz="2200" dirty="0"/>
              <a:t>terhadap kelas target pada posisi bagian citra yang dihapus</a:t>
            </a:r>
          </a:p>
          <a:p>
            <a:r>
              <a:rPr lang="id-ID" sz="2200" dirty="0">
                <a:solidFill>
                  <a:srgbClr val="C00000"/>
                </a:solidFill>
              </a:rPr>
              <a:t>Geser</a:t>
            </a:r>
            <a:r>
              <a:rPr lang="id-ID" sz="2200" dirty="0"/>
              <a:t> bagian yang dihapus, </a:t>
            </a:r>
            <a:r>
              <a:rPr lang="id-ID" sz="2200" dirty="0">
                <a:solidFill>
                  <a:srgbClr val="C00000"/>
                </a:solidFill>
              </a:rPr>
              <a:t>ulangi</a:t>
            </a:r>
            <a:r>
              <a:rPr lang="id-ID" sz="2200" dirty="0"/>
              <a:t> untuk semua lokasi spasial</a:t>
            </a:r>
            <a:endParaRPr lang="en-US" sz="22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58EF51-D70A-42BD-8BFF-E3697AAB41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EA4B6-0A06-45D7-B7BF-F41801AEE81A}" type="datetime1">
              <a:rPr lang="id-ID" smtClean="0"/>
              <a:t>07/08/2019</a:t>
            </a:fld>
            <a:endParaRPr lang="id-ID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9DFAA7-CC20-4A9A-AB30-6A9E1DC2BB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Machine Learning: Pengantar Deep Learning</a:t>
            </a:r>
            <a:endParaRPr lang="id-ID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AF3014-252F-41EC-A1F7-DB07CF8F4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30</a:t>
            </a:fld>
            <a:endParaRPr lang="id-ID" dirty="0"/>
          </a:p>
        </p:txBody>
      </p:sp>
      <p:pic>
        <p:nvPicPr>
          <p:cNvPr id="15" name="Picture 2" descr="Image result for one-stream AlexNet">
            <a:extLst>
              <a:ext uri="{FF2B5EF4-FFF2-40B4-BE49-F238E27FC236}">
                <a16:creationId xmlns:a16="http://schemas.microsoft.com/office/drawing/2014/main" id="{C9287E9D-5B02-489C-91A4-50A06634DD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80799" y="4012244"/>
            <a:ext cx="4088032" cy="15343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2" descr="http://www.warrenphotographic.co.uk/photography/bigs/15065-Silver-tabby-cat-sitting-white-background.jpg">
            <a:extLst>
              <a:ext uri="{FF2B5EF4-FFF2-40B4-BE49-F238E27FC236}">
                <a16:creationId xmlns:a16="http://schemas.microsoft.com/office/drawing/2014/main" id="{6EC96158-4211-4D1A-9C17-F1AE9B6EC9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90383" y="3873075"/>
            <a:ext cx="1764002" cy="1812704"/>
          </a:xfrm>
          <a:prstGeom prst="rect">
            <a:avLst/>
          </a:prstGeom>
          <a:noFill/>
          <a:ln>
            <a:solidFill>
              <a:srgbClr val="0066A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4001BF9A-91E9-4744-BBEC-58065D1921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5709289"/>
              </p:ext>
            </p:extLst>
          </p:nvPr>
        </p:nvGraphicFramePr>
        <p:xfrm>
          <a:off x="7095245" y="3912442"/>
          <a:ext cx="1737360" cy="1737360"/>
        </p:xfrm>
        <a:graphic>
          <a:graphicData uri="http://schemas.openxmlformats.org/drawingml/2006/table">
            <a:tbl>
              <a:tblPr firstRow="1" bandRow="1"/>
              <a:tblGrid>
                <a:gridCol w="217170">
                  <a:extLst>
                    <a:ext uri="{9D8B030D-6E8A-4147-A177-3AD203B41FA5}">
                      <a16:colId xmlns:a16="http://schemas.microsoft.com/office/drawing/2014/main" val="2818875941"/>
                    </a:ext>
                  </a:extLst>
                </a:gridCol>
                <a:gridCol w="217170">
                  <a:extLst>
                    <a:ext uri="{9D8B030D-6E8A-4147-A177-3AD203B41FA5}">
                      <a16:colId xmlns:a16="http://schemas.microsoft.com/office/drawing/2014/main" val="1565966999"/>
                    </a:ext>
                  </a:extLst>
                </a:gridCol>
                <a:gridCol w="217170">
                  <a:extLst>
                    <a:ext uri="{9D8B030D-6E8A-4147-A177-3AD203B41FA5}">
                      <a16:colId xmlns:a16="http://schemas.microsoft.com/office/drawing/2014/main" val="795937310"/>
                    </a:ext>
                  </a:extLst>
                </a:gridCol>
                <a:gridCol w="217170">
                  <a:extLst>
                    <a:ext uri="{9D8B030D-6E8A-4147-A177-3AD203B41FA5}">
                      <a16:colId xmlns:a16="http://schemas.microsoft.com/office/drawing/2014/main" val="3854776580"/>
                    </a:ext>
                  </a:extLst>
                </a:gridCol>
                <a:gridCol w="217170">
                  <a:extLst>
                    <a:ext uri="{9D8B030D-6E8A-4147-A177-3AD203B41FA5}">
                      <a16:colId xmlns:a16="http://schemas.microsoft.com/office/drawing/2014/main" val="3076828799"/>
                    </a:ext>
                  </a:extLst>
                </a:gridCol>
                <a:gridCol w="217170">
                  <a:extLst>
                    <a:ext uri="{9D8B030D-6E8A-4147-A177-3AD203B41FA5}">
                      <a16:colId xmlns:a16="http://schemas.microsoft.com/office/drawing/2014/main" val="876905628"/>
                    </a:ext>
                  </a:extLst>
                </a:gridCol>
                <a:gridCol w="217170">
                  <a:extLst>
                    <a:ext uri="{9D8B030D-6E8A-4147-A177-3AD203B41FA5}">
                      <a16:colId xmlns:a16="http://schemas.microsoft.com/office/drawing/2014/main" val="2816752702"/>
                    </a:ext>
                  </a:extLst>
                </a:gridCol>
                <a:gridCol w="217170">
                  <a:extLst>
                    <a:ext uri="{9D8B030D-6E8A-4147-A177-3AD203B41FA5}">
                      <a16:colId xmlns:a16="http://schemas.microsoft.com/office/drawing/2014/main" val="3474209089"/>
                    </a:ext>
                  </a:extLst>
                </a:gridCol>
              </a:tblGrid>
              <a:tr h="14478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2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10031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2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10031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2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10031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2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10031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2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10031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2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10031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2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10031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2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10031">
                        <a:lumMod val="40000"/>
                        <a:lumOff val="6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3460304"/>
                  </a:ext>
                </a:extLst>
              </a:tr>
              <a:tr h="14478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2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10031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2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10031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2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10031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2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10031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2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10031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2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10031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2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10031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2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10031">
                        <a:lumMod val="40000"/>
                        <a:lumOff val="6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6250279"/>
                  </a:ext>
                </a:extLst>
              </a:tr>
              <a:tr h="14478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2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10031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2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10031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2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2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2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2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2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10031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2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10031">
                        <a:lumMod val="40000"/>
                        <a:lumOff val="6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3589"/>
                  </a:ext>
                </a:extLst>
              </a:tr>
              <a:tr h="14478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2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10031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2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10031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2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2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2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2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2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10031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2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10031">
                        <a:lumMod val="40000"/>
                        <a:lumOff val="6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0713320"/>
                  </a:ext>
                </a:extLst>
              </a:tr>
              <a:tr h="14478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2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10031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2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10031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2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2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2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2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2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10031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2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10031">
                        <a:lumMod val="40000"/>
                        <a:lumOff val="6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8930613"/>
                  </a:ext>
                </a:extLst>
              </a:tr>
              <a:tr h="14478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2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10031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2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10031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2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2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2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2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2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10031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2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10031">
                        <a:lumMod val="40000"/>
                        <a:lumOff val="6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9564793"/>
                  </a:ext>
                </a:extLst>
              </a:tr>
              <a:tr h="14478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2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10031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2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10031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2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2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2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2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2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10031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2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10031">
                        <a:lumMod val="40000"/>
                        <a:lumOff val="6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0273582"/>
                  </a:ext>
                </a:extLst>
              </a:tr>
              <a:tr h="14478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2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10031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2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10031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2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2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2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2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2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10031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2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10031">
                        <a:lumMod val="40000"/>
                        <a:lumOff val="6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5597744"/>
                  </a:ext>
                </a:extLst>
              </a:tr>
              <a:tr h="14478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2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10031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2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10031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2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2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2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2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2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10031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2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10031">
                        <a:lumMod val="40000"/>
                        <a:lumOff val="6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5375325"/>
                  </a:ext>
                </a:extLst>
              </a:tr>
              <a:tr h="14478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2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10031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2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10031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2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2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2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2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2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10031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2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10031">
                        <a:lumMod val="40000"/>
                        <a:lumOff val="6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2451688"/>
                  </a:ext>
                </a:extLst>
              </a:tr>
              <a:tr h="14478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2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10031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2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10031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2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2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2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2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2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10031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2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10031">
                        <a:lumMod val="40000"/>
                        <a:lumOff val="6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7473231"/>
                  </a:ext>
                </a:extLst>
              </a:tr>
              <a:tr h="14478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2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10031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2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10031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2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2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2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2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2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10031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2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10031">
                        <a:lumMod val="40000"/>
                        <a:lumOff val="6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0270755"/>
                  </a:ext>
                </a:extLst>
              </a:tr>
            </a:tbl>
          </a:graphicData>
        </a:graphic>
      </p:graphicFrame>
      <p:sp>
        <p:nvSpPr>
          <p:cNvPr id="20" name="Rectangle 19">
            <a:extLst>
              <a:ext uri="{FF2B5EF4-FFF2-40B4-BE49-F238E27FC236}">
                <a16:creationId xmlns:a16="http://schemas.microsoft.com/office/drawing/2014/main" id="{C531065E-50A7-484E-B9F5-B16BA897C878}"/>
              </a:ext>
            </a:extLst>
          </p:cNvPr>
          <p:cNvSpPr/>
          <p:nvPr/>
        </p:nvSpPr>
        <p:spPr>
          <a:xfrm>
            <a:off x="590383" y="3873075"/>
            <a:ext cx="413685" cy="286384"/>
          </a:xfrm>
          <a:prstGeom prst="rect">
            <a:avLst/>
          </a:prstGeom>
          <a:solidFill>
            <a:sysClr val="windowText" lastClr="000000"/>
          </a:soli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E9F9A3A-D3BF-41FA-83AC-41EB48EFB246}"/>
              </a:ext>
            </a:extLst>
          </p:cNvPr>
          <p:cNvCxnSpPr/>
          <p:nvPr/>
        </p:nvCxnSpPr>
        <p:spPr>
          <a:xfrm>
            <a:off x="1044396" y="4012244"/>
            <a:ext cx="326414" cy="1"/>
          </a:xfrm>
          <a:prstGeom prst="straightConnector1">
            <a:avLst/>
          </a:prstGeom>
          <a:noFill/>
          <a:ln w="25400" cap="flat" cmpd="sng" algn="ctr">
            <a:solidFill>
              <a:srgbClr val="0066A1"/>
            </a:solidFill>
            <a:prstDash val="solid"/>
            <a:tailEnd type="triangl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AE2D7BE-8955-477D-BADA-54163B98E570}"/>
              </a:ext>
            </a:extLst>
          </p:cNvPr>
          <p:cNvCxnSpPr>
            <a:cxnSpLocks/>
          </p:cNvCxnSpPr>
          <p:nvPr/>
        </p:nvCxnSpPr>
        <p:spPr>
          <a:xfrm rot="5400000">
            <a:off x="606564" y="4367739"/>
            <a:ext cx="326414" cy="1"/>
          </a:xfrm>
          <a:prstGeom prst="straightConnector1">
            <a:avLst/>
          </a:prstGeom>
          <a:noFill/>
          <a:ln w="25400" cap="flat" cmpd="sng" algn="ctr">
            <a:solidFill>
              <a:srgbClr val="0066A1"/>
            </a:solidFill>
            <a:prstDash val="solid"/>
            <a:tailEnd type="triangl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040E77CE-86B4-44CA-B0C4-917B512F521A}"/>
              </a:ext>
            </a:extLst>
          </p:cNvPr>
          <p:cNvSpPr/>
          <p:nvPr/>
        </p:nvSpPr>
        <p:spPr>
          <a:xfrm>
            <a:off x="6608963" y="4380564"/>
            <a:ext cx="442335" cy="641239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8CC66BAE-C06F-489F-BF95-D08A5EDC0A4E}"/>
              </a:ext>
            </a:extLst>
          </p:cNvPr>
          <p:cNvSpPr/>
          <p:nvPr/>
        </p:nvSpPr>
        <p:spPr>
          <a:xfrm>
            <a:off x="2268301" y="4380563"/>
            <a:ext cx="442335" cy="641239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686903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981FF4-AF67-4777-9133-F7650F8425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Eksperimen Oklusi</a:t>
            </a:r>
            <a:endParaRPr lang="en-US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2F1F04C4-C302-4962-84FF-72D48E1F6B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4897" y="1451811"/>
            <a:ext cx="4630205" cy="4724400"/>
          </a:xfrm>
        </p:spPr>
        <p:txBody>
          <a:bodyPr>
            <a:normAutofit/>
          </a:bodyPr>
          <a:lstStyle/>
          <a:p>
            <a:r>
              <a:rPr lang="id-ID" sz="2200" dirty="0"/>
              <a:t>Rekaman score membentuk semacam (inverse) </a:t>
            </a:r>
            <a:r>
              <a:rPr lang="id-ID" sz="2200" dirty="0">
                <a:solidFill>
                  <a:srgbClr val="C00000"/>
                </a:solidFill>
              </a:rPr>
              <a:t>heat map </a:t>
            </a:r>
          </a:p>
          <a:p>
            <a:endParaRPr lang="id-ID" sz="2200" dirty="0"/>
          </a:p>
          <a:p>
            <a:r>
              <a:rPr lang="id-ID" sz="2200" dirty="0"/>
              <a:t>Memperlihatkan bagian input mana saja yang </a:t>
            </a:r>
            <a:r>
              <a:rPr lang="id-ID" sz="2200" dirty="0">
                <a:solidFill>
                  <a:srgbClr val="C00000"/>
                </a:solidFill>
              </a:rPr>
              <a:t>dinyatakan penting </a:t>
            </a:r>
            <a:br>
              <a:rPr lang="id-ID" sz="2200" dirty="0"/>
            </a:br>
            <a:r>
              <a:rPr lang="id-ID" sz="2200" dirty="0"/>
              <a:t>(membuat klasifikasi menjadi benar)</a:t>
            </a:r>
            <a:endParaRPr lang="en-US" sz="22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58EF51-D70A-42BD-8BFF-E3697AAB41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EA4B6-0A06-45D7-B7BF-F41801AEE81A}" type="datetime1">
              <a:rPr lang="id-ID" smtClean="0"/>
              <a:pPr/>
              <a:t>07/08/2019</a:t>
            </a:fld>
            <a:endParaRPr lang="id-ID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9DFAA7-CC20-4A9A-AB30-6A9E1DC2BB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Machine Learning: </a:t>
            </a:r>
            <a:r>
              <a:rPr lang="en-US" dirty="0" err="1"/>
              <a:t>Pengantar</a:t>
            </a:r>
            <a:r>
              <a:rPr lang="en-US" dirty="0"/>
              <a:t> Deep Learning</a:t>
            </a:r>
            <a:endParaRPr lang="id-ID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AF3014-252F-41EC-A1F7-DB07CF8F4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31</a:t>
            </a:fld>
            <a:endParaRPr lang="id-ID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10D17339-5E72-4A3D-9AA5-6D4D740D1E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5102" y="1558594"/>
            <a:ext cx="3773862" cy="174270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831901A-7231-4500-977B-B6B549BA38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0367" y="4205651"/>
            <a:ext cx="4498736" cy="191984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C8711DBF-0B1E-407F-82D5-C8E5015D9A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897" y="4201388"/>
            <a:ext cx="4062035" cy="1928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224111"/>
      </p:ext>
    </p:extLst>
  </p:cSld>
  <p:clrMapOvr>
    <a:masterClrMapping/>
  </p:clrMapOvr>
  <p:transition spd="slow">
    <p:wipe dir="r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881F4B-1B0F-4A34-957D-BF0991A5BB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EA4B6-0A06-45D7-B7BF-F41801AEE81A}" type="datetime1">
              <a:rPr lang="id-ID" smtClean="0"/>
              <a:t>07/08/2019</a:t>
            </a:fld>
            <a:endParaRPr lang="id-ID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AD156E-F916-48DA-A1ED-E74758E16B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Machine Learning: </a:t>
            </a:r>
            <a:r>
              <a:rPr lang="en-US" dirty="0" err="1"/>
              <a:t>Pengantar</a:t>
            </a:r>
            <a:r>
              <a:rPr lang="en-US" dirty="0"/>
              <a:t> Deep Learning</a:t>
            </a:r>
            <a:endParaRPr lang="id-ID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A89B2F-6204-49C1-8ABB-AEC86E4D5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32</a:t>
            </a:fld>
            <a:endParaRPr lang="id-ID" dirty="0"/>
          </a:p>
        </p:txBody>
      </p:sp>
      <p:sp>
        <p:nvSpPr>
          <p:cNvPr id="8" name="Title 6">
            <a:extLst>
              <a:ext uri="{FF2B5EF4-FFF2-40B4-BE49-F238E27FC236}">
                <a16:creationId xmlns:a16="http://schemas.microsoft.com/office/drawing/2014/main" id="{C562BFDE-5F13-461B-BD84-A2D08C7035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781" y="3001929"/>
            <a:ext cx="8326438" cy="641239"/>
          </a:xfrm>
        </p:spPr>
        <p:txBody>
          <a:bodyPr>
            <a:normAutofit/>
          </a:bodyPr>
          <a:lstStyle/>
          <a:p>
            <a:r>
              <a:rPr lang="id-ID" dirty="0"/>
              <a:t>Menampilkan Visualisasi Gradien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0663127"/>
      </p:ext>
    </p:extLst>
  </p:cSld>
  <p:clrMapOvr>
    <a:masterClrMapping/>
  </p:clrMapOvr>
  <p:transition spd="slow">
    <p:wipe dir="r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8EEFA-61A9-44A8-8CCE-C92E1434F2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Saliency Map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6E0DD-8869-4D35-B5DF-F2485B6DAC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d-ID" dirty="0"/>
              <a:t>Serupa dengan Eksperimen Oklusi dan Visualisasi aktivitas Neuron, tapi menggunakan </a:t>
            </a:r>
            <a:r>
              <a:rPr lang="id-ID" dirty="0">
                <a:solidFill>
                  <a:srgbClr val="C00000"/>
                </a:solidFill>
              </a:rPr>
              <a:t>Gradien</a:t>
            </a:r>
          </a:p>
          <a:p>
            <a:r>
              <a:rPr lang="id-ID" dirty="0"/>
              <a:t>Tidak perlu proses looping</a:t>
            </a:r>
            <a:endParaRPr lang="id-ID" dirty="0">
              <a:solidFill>
                <a:srgbClr val="C00000"/>
              </a:solidFill>
            </a:endParaRPr>
          </a:p>
          <a:p>
            <a:endParaRPr lang="id-ID" dirty="0"/>
          </a:p>
          <a:p>
            <a:r>
              <a:rPr lang="id-ID" dirty="0"/>
              <a:t>Input citra, </a:t>
            </a:r>
            <a:r>
              <a:rPr lang="id-ID" dirty="0">
                <a:solidFill>
                  <a:srgbClr val="C00000"/>
                </a:solidFill>
              </a:rPr>
              <a:t>propagasikan</a:t>
            </a:r>
            <a:r>
              <a:rPr lang="id-ID" dirty="0"/>
              <a:t> hingga mendapatkan </a:t>
            </a:r>
            <a:r>
              <a:rPr lang="id-ID" dirty="0">
                <a:solidFill>
                  <a:srgbClr val="C00000"/>
                </a:solidFill>
              </a:rPr>
              <a:t>output</a:t>
            </a:r>
            <a:r>
              <a:rPr lang="id-ID" dirty="0"/>
              <a:t> </a:t>
            </a:r>
            <a:r>
              <a:rPr lang="id-ID" dirty="0">
                <a:solidFill>
                  <a:srgbClr val="C00000"/>
                </a:solidFill>
              </a:rPr>
              <a:t>score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85AE19-1ACC-4763-BA4F-92D769D981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EA4B6-0A06-45D7-B7BF-F41801AEE81A}" type="datetime1">
              <a:rPr lang="id-ID" smtClean="0"/>
              <a:t>07/08/2019</a:t>
            </a:fld>
            <a:endParaRPr lang="id-ID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2BB67E-B8E8-4996-B138-ACBE796AAE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Machine Learning: Pengantar Deep Learning</a:t>
            </a:r>
            <a:endParaRPr lang="id-ID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B80603-B677-42F1-9F34-39D3E2E735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33</a:t>
            </a:fld>
            <a:endParaRPr lang="id-ID" dirty="0"/>
          </a:p>
        </p:txBody>
      </p:sp>
      <p:pic>
        <p:nvPicPr>
          <p:cNvPr id="7" name="Picture 2" descr="Image result for one-stream AlexNet">
            <a:extLst>
              <a:ext uri="{FF2B5EF4-FFF2-40B4-BE49-F238E27FC236}">
                <a16:creationId xmlns:a16="http://schemas.microsoft.com/office/drawing/2014/main" id="{969626D3-89A6-4322-9BBC-C4DD1EBC1D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80799" y="4012244"/>
            <a:ext cx="4088032" cy="15343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 descr="http://www.warrenphotographic.co.uk/photography/bigs/15065-Silver-tabby-cat-sitting-white-background.jpg">
            <a:extLst>
              <a:ext uri="{FF2B5EF4-FFF2-40B4-BE49-F238E27FC236}">
                <a16:creationId xmlns:a16="http://schemas.microsoft.com/office/drawing/2014/main" id="{36B5410B-B141-418F-BF0E-0FA78F7225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90383" y="3873075"/>
            <a:ext cx="1764002" cy="1812704"/>
          </a:xfrm>
          <a:prstGeom prst="rect">
            <a:avLst/>
          </a:prstGeom>
          <a:noFill/>
          <a:ln>
            <a:solidFill>
              <a:srgbClr val="0066A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3D0A82D4-EE9D-4C10-AAF8-6A45DE3536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7852478"/>
              </p:ext>
            </p:extLst>
          </p:nvPr>
        </p:nvGraphicFramePr>
        <p:xfrm>
          <a:off x="7204144" y="4109128"/>
          <a:ext cx="238378" cy="1219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8378">
                  <a:extLst>
                    <a:ext uri="{9D8B030D-6E8A-4147-A177-3AD203B41FA5}">
                      <a16:colId xmlns:a16="http://schemas.microsoft.com/office/drawing/2014/main" val="3345352142"/>
                    </a:ext>
                  </a:extLst>
                </a:gridCol>
              </a:tblGrid>
              <a:tr h="195943">
                <a:tc>
                  <a:txBody>
                    <a:bodyPr/>
                    <a:lstStyle/>
                    <a:p>
                      <a:pPr algn="ctr"/>
                      <a:r>
                        <a:rPr lang="id-ID" sz="1000" dirty="0"/>
                        <a:t>2.4</a:t>
                      </a:r>
                      <a:endParaRPr lang="en-US" sz="10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7310428"/>
                  </a:ext>
                </a:extLst>
              </a:tr>
              <a:tr h="195943">
                <a:tc>
                  <a:txBody>
                    <a:bodyPr/>
                    <a:lstStyle/>
                    <a:p>
                      <a:pPr algn="ctr"/>
                      <a:r>
                        <a:rPr lang="id-ID" sz="1000" dirty="0"/>
                        <a:t>3.5</a:t>
                      </a:r>
                      <a:endParaRPr lang="en-US" sz="10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5894189"/>
                  </a:ext>
                </a:extLst>
              </a:tr>
              <a:tr h="195943">
                <a:tc>
                  <a:txBody>
                    <a:bodyPr/>
                    <a:lstStyle/>
                    <a:p>
                      <a:pPr algn="ctr"/>
                      <a:r>
                        <a:rPr lang="id-ID" sz="1000" dirty="0"/>
                        <a:t>1.2</a:t>
                      </a:r>
                      <a:endParaRPr lang="en-US" sz="10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4182121"/>
                  </a:ext>
                </a:extLst>
              </a:tr>
              <a:tr h="195943">
                <a:tc>
                  <a:txBody>
                    <a:bodyPr/>
                    <a:lstStyle/>
                    <a:p>
                      <a:pPr algn="ctr"/>
                      <a:r>
                        <a:rPr lang="id-ID" sz="1000" dirty="0"/>
                        <a:t>-1</a:t>
                      </a:r>
                      <a:endParaRPr lang="en-US" sz="10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4281793"/>
                  </a:ext>
                </a:extLst>
              </a:tr>
              <a:tr h="195943">
                <a:tc>
                  <a:txBody>
                    <a:bodyPr/>
                    <a:lstStyle/>
                    <a:p>
                      <a:pPr algn="ctr"/>
                      <a:r>
                        <a:rPr lang="id-ID" sz="1000" dirty="0"/>
                        <a:t>0.5</a:t>
                      </a:r>
                      <a:endParaRPr lang="en-US" sz="10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8189918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id="{A9E43CE5-E543-4B1E-8350-539345FD760D}"/>
              </a:ext>
            </a:extLst>
          </p:cNvPr>
          <p:cNvSpPr/>
          <p:nvPr/>
        </p:nvSpPr>
        <p:spPr>
          <a:xfrm>
            <a:off x="6905111" y="5378002"/>
            <a:ext cx="97911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/>
              <a:t>Class score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E35D5A18-1BEF-4BC7-8E90-9E380033CE5A}"/>
              </a:ext>
            </a:extLst>
          </p:cNvPr>
          <p:cNvSpPr/>
          <p:nvPr/>
        </p:nvSpPr>
        <p:spPr>
          <a:xfrm>
            <a:off x="6608963" y="4380564"/>
            <a:ext cx="442335" cy="641239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24D7787A-9B91-44ED-BD04-87CB15CFD2C8}"/>
              </a:ext>
            </a:extLst>
          </p:cNvPr>
          <p:cNvSpPr/>
          <p:nvPr/>
        </p:nvSpPr>
        <p:spPr>
          <a:xfrm>
            <a:off x="2268301" y="4380563"/>
            <a:ext cx="442335" cy="641239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871012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 animBg="1"/>
      <p:bldP spid="13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8EEFA-61A9-44A8-8CCE-C92E1434F2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Saliency Map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6E0DD-8869-4D35-B5DF-F2485B6DAC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4897" y="1451811"/>
            <a:ext cx="8814723" cy="4724400"/>
          </a:xfrm>
        </p:spPr>
        <p:txBody>
          <a:bodyPr>
            <a:normAutofit/>
          </a:bodyPr>
          <a:lstStyle/>
          <a:p>
            <a:r>
              <a:rPr lang="id-ID" dirty="0"/>
              <a:t>Input citra, </a:t>
            </a:r>
            <a:r>
              <a:rPr lang="id-ID" dirty="0">
                <a:solidFill>
                  <a:srgbClr val="C00000"/>
                </a:solidFill>
              </a:rPr>
              <a:t>propagasikan</a:t>
            </a:r>
            <a:r>
              <a:rPr lang="id-ID" dirty="0"/>
              <a:t> hingga mendapatkan output </a:t>
            </a:r>
            <a:r>
              <a:rPr lang="id-ID" dirty="0">
                <a:solidFill>
                  <a:srgbClr val="C00000"/>
                </a:solidFill>
              </a:rPr>
              <a:t>score</a:t>
            </a:r>
          </a:p>
          <a:p>
            <a:r>
              <a:rPr lang="id-ID" dirty="0">
                <a:solidFill>
                  <a:srgbClr val="C00000"/>
                </a:solidFill>
              </a:rPr>
              <a:t>Pilih suatu kelas </a:t>
            </a:r>
            <a:r>
              <a:rPr lang="id-ID" dirty="0"/>
              <a:t>yang ingin diinvestigasi</a:t>
            </a:r>
          </a:p>
          <a:p>
            <a:r>
              <a:rPr lang="id-ID" dirty="0"/>
              <a:t>Tanpa menghitung error, set </a:t>
            </a:r>
            <a:r>
              <a:rPr lang="id-ID" dirty="0">
                <a:solidFill>
                  <a:srgbClr val="C00000"/>
                </a:solidFill>
              </a:rPr>
              <a:t>gradien=1</a:t>
            </a:r>
            <a:r>
              <a:rPr lang="id-ID" dirty="0"/>
              <a:t> untuk kelas tersebut, </a:t>
            </a:r>
            <a:br>
              <a:rPr lang="id-ID" dirty="0"/>
            </a:br>
            <a:r>
              <a:rPr lang="id-ID" dirty="0"/>
              <a:t>dan gradien=0 untuk kelas lain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85AE19-1ACC-4763-BA4F-92D769D981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EA4B6-0A06-45D7-B7BF-F41801AEE81A}" type="datetime1">
              <a:rPr lang="id-ID" smtClean="0"/>
              <a:t>07/08/2019</a:t>
            </a:fld>
            <a:endParaRPr lang="id-ID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2BB67E-B8E8-4996-B138-ACBE796AAE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Machine Learning: Pengantar Deep Learning</a:t>
            </a:r>
            <a:endParaRPr lang="id-ID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B80603-B677-42F1-9F34-39D3E2E735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34</a:t>
            </a:fld>
            <a:endParaRPr lang="id-ID" dirty="0"/>
          </a:p>
        </p:txBody>
      </p:sp>
      <p:pic>
        <p:nvPicPr>
          <p:cNvPr id="7" name="Picture 2" descr="Image result for one-stream AlexNet">
            <a:extLst>
              <a:ext uri="{FF2B5EF4-FFF2-40B4-BE49-F238E27FC236}">
                <a16:creationId xmlns:a16="http://schemas.microsoft.com/office/drawing/2014/main" id="{969626D3-89A6-4322-9BBC-C4DD1EBC1D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80799" y="4012244"/>
            <a:ext cx="4088032" cy="15343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3D0A82D4-EE9D-4C10-AAF8-6A45DE35366D}"/>
              </a:ext>
            </a:extLst>
          </p:cNvPr>
          <p:cNvGraphicFramePr>
            <a:graphicFrameLocks noGrp="1"/>
          </p:cNvGraphicFramePr>
          <p:nvPr/>
        </p:nvGraphicFramePr>
        <p:xfrm>
          <a:off x="7204144" y="4109128"/>
          <a:ext cx="238378" cy="1219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8378">
                  <a:extLst>
                    <a:ext uri="{9D8B030D-6E8A-4147-A177-3AD203B41FA5}">
                      <a16:colId xmlns:a16="http://schemas.microsoft.com/office/drawing/2014/main" val="3345352142"/>
                    </a:ext>
                  </a:extLst>
                </a:gridCol>
              </a:tblGrid>
              <a:tr h="195943">
                <a:tc>
                  <a:txBody>
                    <a:bodyPr/>
                    <a:lstStyle/>
                    <a:p>
                      <a:pPr algn="ctr"/>
                      <a:r>
                        <a:rPr lang="id-ID" sz="1000" dirty="0"/>
                        <a:t>2.4</a:t>
                      </a:r>
                      <a:endParaRPr lang="en-US" sz="10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7310428"/>
                  </a:ext>
                </a:extLst>
              </a:tr>
              <a:tr h="195943">
                <a:tc>
                  <a:txBody>
                    <a:bodyPr/>
                    <a:lstStyle/>
                    <a:p>
                      <a:pPr algn="ctr"/>
                      <a:r>
                        <a:rPr lang="id-ID" sz="1000" dirty="0"/>
                        <a:t>3.5</a:t>
                      </a:r>
                      <a:endParaRPr lang="en-US" sz="10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5894189"/>
                  </a:ext>
                </a:extLst>
              </a:tr>
              <a:tr h="195943">
                <a:tc>
                  <a:txBody>
                    <a:bodyPr/>
                    <a:lstStyle/>
                    <a:p>
                      <a:pPr algn="ctr"/>
                      <a:r>
                        <a:rPr lang="id-ID" sz="1000" dirty="0"/>
                        <a:t>1.2</a:t>
                      </a:r>
                      <a:endParaRPr lang="en-US" sz="10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4182121"/>
                  </a:ext>
                </a:extLst>
              </a:tr>
              <a:tr h="195943">
                <a:tc>
                  <a:txBody>
                    <a:bodyPr/>
                    <a:lstStyle/>
                    <a:p>
                      <a:pPr algn="ctr"/>
                      <a:r>
                        <a:rPr lang="id-ID" sz="1000" dirty="0"/>
                        <a:t>-1</a:t>
                      </a:r>
                      <a:endParaRPr lang="en-US" sz="10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4281793"/>
                  </a:ext>
                </a:extLst>
              </a:tr>
              <a:tr h="195943">
                <a:tc>
                  <a:txBody>
                    <a:bodyPr/>
                    <a:lstStyle/>
                    <a:p>
                      <a:pPr algn="ctr"/>
                      <a:r>
                        <a:rPr lang="id-ID" sz="1000" dirty="0"/>
                        <a:t>0.5</a:t>
                      </a:r>
                      <a:endParaRPr lang="en-US" sz="10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8189918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id="{A9E43CE5-E543-4B1E-8350-539345FD760D}"/>
              </a:ext>
            </a:extLst>
          </p:cNvPr>
          <p:cNvSpPr/>
          <p:nvPr/>
        </p:nvSpPr>
        <p:spPr>
          <a:xfrm>
            <a:off x="6905111" y="5378002"/>
            <a:ext cx="97911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/>
              <a:t>Class score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E35D5A18-1BEF-4BC7-8E90-9E380033CE5A}"/>
              </a:ext>
            </a:extLst>
          </p:cNvPr>
          <p:cNvSpPr/>
          <p:nvPr/>
        </p:nvSpPr>
        <p:spPr>
          <a:xfrm flipH="1">
            <a:off x="6608963" y="4380564"/>
            <a:ext cx="442335" cy="641239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38440BB3-60C2-4544-A784-D48766757B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8063056"/>
              </p:ext>
            </p:extLst>
          </p:nvPr>
        </p:nvGraphicFramePr>
        <p:xfrm>
          <a:off x="7325039" y="4047995"/>
          <a:ext cx="244275" cy="1219200"/>
        </p:xfrm>
        <a:graphic>
          <a:graphicData uri="http://schemas.openxmlformats.org/drawingml/2006/table">
            <a:tbl>
              <a:tblPr firstRow="1" bandRow="1"/>
              <a:tblGrid>
                <a:gridCol w="244275">
                  <a:extLst>
                    <a:ext uri="{9D8B030D-6E8A-4147-A177-3AD203B41FA5}">
                      <a16:colId xmlns:a16="http://schemas.microsoft.com/office/drawing/2014/main" val="3345352142"/>
                    </a:ext>
                  </a:extLst>
                </a:gridCol>
              </a:tblGrid>
              <a:tr h="19594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r>
                        <a:rPr lang="en-US" sz="10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85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7310428"/>
                  </a:ext>
                </a:extLst>
              </a:tr>
              <a:tr h="19594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r>
                        <a:rPr lang="en-US" sz="100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10031">
                        <a:lumMod val="60000"/>
                        <a:lumOff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5894189"/>
                  </a:ext>
                </a:extLst>
              </a:tr>
              <a:tr h="19594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r>
                        <a:rPr lang="id-ID" sz="1000" dirty="0"/>
                        <a:t>0</a:t>
                      </a:r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85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4182121"/>
                  </a:ext>
                </a:extLst>
              </a:tr>
              <a:tr h="19594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r>
                        <a:rPr lang="en-US" sz="1000" dirty="0"/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85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4281793"/>
                  </a:ext>
                </a:extLst>
              </a:tr>
              <a:tr h="19594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r>
                        <a:rPr lang="en-US" sz="10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85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8189918"/>
                  </a:ext>
                </a:extLst>
              </a:tr>
            </a:tbl>
          </a:graphicData>
        </a:graphic>
      </p:graphicFrame>
      <p:pic>
        <p:nvPicPr>
          <p:cNvPr id="18" name="Picture 2" descr="http://www.warrenphotographic.co.uk/photography/bigs/15065-Silver-tabby-cat-sitting-white-background.jpg">
            <a:extLst>
              <a:ext uri="{FF2B5EF4-FFF2-40B4-BE49-F238E27FC236}">
                <a16:creationId xmlns:a16="http://schemas.microsoft.com/office/drawing/2014/main" id="{F2D627CD-2FD3-4C2E-AF41-75B9F310C4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90383" y="3873075"/>
            <a:ext cx="1764002" cy="1812704"/>
          </a:xfrm>
          <a:prstGeom prst="rect">
            <a:avLst/>
          </a:prstGeom>
          <a:noFill/>
          <a:ln>
            <a:solidFill>
              <a:srgbClr val="0066A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9559539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8EEFA-61A9-44A8-8CCE-C92E1434F2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Saliency Map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6E0DD-8869-4D35-B5DF-F2485B6DAC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d-ID" dirty="0"/>
              <a:t>Lakukan </a:t>
            </a:r>
            <a:r>
              <a:rPr lang="id-ID" dirty="0">
                <a:solidFill>
                  <a:srgbClr val="C00000"/>
                </a:solidFill>
              </a:rPr>
              <a:t>propagasi balik</a:t>
            </a:r>
            <a:r>
              <a:rPr lang="id-ID" dirty="0"/>
              <a:t>, lalu </a:t>
            </a:r>
            <a:r>
              <a:rPr lang="id-ID" dirty="0">
                <a:solidFill>
                  <a:srgbClr val="C00000"/>
                </a:solidFill>
              </a:rPr>
              <a:t>tampilkan gradien input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85AE19-1ACC-4763-BA4F-92D769D981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EA4B6-0A06-45D7-B7BF-F41801AEE81A}" type="datetime1">
              <a:rPr lang="id-ID" smtClean="0"/>
              <a:t>07/08/2019</a:t>
            </a:fld>
            <a:endParaRPr lang="id-ID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2BB67E-B8E8-4996-B138-ACBE796AAE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Machine Learning: Pengantar Deep Learning</a:t>
            </a:r>
            <a:endParaRPr lang="id-ID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B80603-B677-42F1-9F34-39D3E2E735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35</a:t>
            </a:fld>
            <a:endParaRPr lang="id-ID" dirty="0"/>
          </a:p>
        </p:txBody>
      </p:sp>
      <p:pic>
        <p:nvPicPr>
          <p:cNvPr id="7" name="Picture 2" descr="Image result for one-stream AlexNet">
            <a:extLst>
              <a:ext uri="{FF2B5EF4-FFF2-40B4-BE49-F238E27FC236}">
                <a16:creationId xmlns:a16="http://schemas.microsoft.com/office/drawing/2014/main" id="{969626D3-89A6-4322-9BBC-C4DD1EBC1D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80799" y="4012244"/>
            <a:ext cx="4088032" cy="15343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3D0A82D4-EE9D-4C10-AAF8-6A45DE35366D}"/>
              </a:ext>
            </a:extLst>
          </p:cNvPr>
          <p:cNvGraphicFramePr>
            <a:graphicFrameLocks noGrp="1"/>
          </p:cNvGraphicFramePr>
          <p:nvPr/>
        </p:nvGraphicFramePr>
        <p:xfrm>
          <a:off x="7204144" y="4109128"/>
          <a:ext cx="238378" cy="1219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8378">
                  <a:extLst>
                    <a:ext uri="{9D8B030D-6E8A-4147-A177-3AD203B41FA5}">
                      <a16:colId xmlns:a16="http://schemas.microsoft.com/office/drawing/2014/main" val="3345352142"/>
                    </a:ext>
                  </a:extLst>
                </a:gridCol>
              </a:tblGrid>
              <a:tr h="195943">
                <a:tc>
                  <a:txBody>
                    <a:bodyPr/>
                    <a:lstStyle/>
                    <a:p>
                      <a:pPr algn="ctr"/>
                      <a:r>
                        <a:rPr lang="id-ID" sz="1000" dirty="0"/>
                        <a:t>2.4</a:t>
                      </a:r>
                      <a:endParaRPr lang="en-US" sz="10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7310428"/>
                  </a:ext>
                </a:extLst>
              </a:tr>
              <a:tr h="195943">
                <a:tc>
                  <a:txBody>
                    <a:bodyPr/>
                    <a:lstStyle/>
                    <a:p>
                      <a:pPr algn="ctr"/>
                      <a:r>
                        <a:rPr lang="id-ID" sz="1000" dirty="0"/>
                        <a:t>3.5</a:t>
                      </a:r>
                      <a:endParaRPr lang="en-US" sz="10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5894189"/>
                  </a:ext>
                </a:extLst>
              </a:tr>
              <a:tr h="195943">
                <a:tc>
                  <a:txBody>
                    <a:bodyPr/>
                    <a:lstStyle/>
                    <a:p>
                      <a:pPr algn="ctr"/>
                      <a:r>
                        <a:rPr lang="id-ID" sz="1000" dirty="0"/>
                        <a:t>1.2</a:t>
                      </a:r>
                      <a:endParaRPr lang="en-US" sz="10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4182121"/>
                  </a:ext>
                </a:extLst>
              </a:tr>
              <a:tr h="195943">
                <a:tc>
                  <a:txBody>
                    <a:bodyPr/>
                    <a:lstStyle/>
                    <a:p>
                      <a:pPr algn="ctr"/>
                      <a:r>
                        <a:rPr lang="id-ID" sz="1000" dirty="0"/>
                        <a:t>-1</a:t>
                      </a:r>
                      <a:endParaRPr lang="en-US" sz="10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4281793"/>
                  </a:ext>
                </a:extLst>
              </a:tr>
              <a:tr h="195943">
                <a:tc>
                  <a:txBody>
                    <a:bodyPr/>
                    <a:lstStyle/>
                    <a:p>
                      <a:pPr algn="ctr"/>
                      <a:r>
                        <a:rPr lang="id-ID" sz="1000" dirty="0"/>
                        <a:t>0.5</a:t>
                      </a:r>
                      <a:endParaRPr lang="en-US" sz="1000" dirty="0"/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8189918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id="{A9E43CE5-E543-4B1E-8350-539345FD760D}"/>
              </a:ext>
            </a:extLst>
          </p:cNvPr>
          <p:cNvSpPr/>
          <p:nvPr/>
        </p:nvSpPr>
        <p:spPr>
          <a:xfrm>
            <a:off x="6905111" y="5378002"/>
            <a:ext cx="97911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/>
              <a:t>Class score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E35D5A18-1BEF-4BC7-8E90-9E380033CE5A}"/>
              </a:ext>
            </a:extLst>
          </p:cNvPr>
          <p:cNvSpPr/>
          <p:nvPr/>
        </p:nvSpPr>
        <p:spPr>
          <a:xfrm flipH="1">
            <a:off x="6608963" y="4380564"/>
            <a:ext cx="442335" cy="641239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24D7787A-9B91-44ED-BD04-87CB15CFD2C8}"/>
              </a:ext>
            </a:extLst>
          </p:cNvPr>
          <p:cNvSpPr/>
          <p:nvPr/>
        </p:nvSpPr>
        <p:spPr>
          <a:xfrm flipH="1">
            <a:off x="2268301" y="4380563"/>
            <a:ext cx="442335" cy="641239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38440BB3-60C2-4544-A784-D48766757BAD}"/>
              </a:ext>
            </a:extLst>
          </p:cNvPr>
          <p:cNvGraphicFramePr>
            <a:graphicFrameLocks noGrp="1"/>
          </p:cNvGraphicFramePr>
          <p:nvPr/>
        </p:nvGraphicFramePr>
        <p:xfrm>
          <a:off x="7325039" y="4047995"/>
          <a:ext cx="244275" cy="1219200"/>
        </p:xfrm>
        <a:graphic>
          <a:graphicData uri="http://schemas.openxmlformats.org/drawingml/2006/table">
            <a:tbl>
              <a:tblPr firstRow="1" bandRow="1"/>
              <a:tblGrid>
                <a:gridCol w="244275">
                  <a:extLst>
                    <a:ext uri="{9D8B030D-6E8A-4147-A177-3AD203B41FA5}">
                      <a16:colId xmlns:a16="http://schemas.microsoft.com/office/drawing/2014/main" val="3345352142"/>
                    </a:ext>
                  </a:extLst>
                </a:gridCol>
              </a:tblGrid>
              <a:tr h="19594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r>
                        <a:rPr lang="en-US" sz="10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85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7310428"/>
                  </a:ext>
                </a:extLst>
              </a:tr>
              <a:tr h="19594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r>
                        <a:rPr lang="en-US" sz="100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10031">
                        <a:lumMod val="60000"/>
                        <a:lumOff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5894189"/>
                  </a:ext>
                </a:extLst>
              </a:tr>
              <a:tr h="19594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r>
                        <a:rPr lang="en-US" sz="1000" dirty="0"/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85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4182121"/>
                  </a:ext>
                </a:extLst>
              </a:tr>
              <a:tr h="19594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r>
                        <a:rPr lang="en-US" sz="1000" dirty="0"/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85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4281793"/>
                  </a:ext>
                </a:extLst>
              </a:tr>
              <a:tr h="19594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r>
                        <a:rPr lang="en-US" sz="10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85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8189918"/>
                  </a:ext>
                </a:extLst>
              </a:tr>
            </a:tbl>
          </a:graphicData>
        </a:graphic>
      </p:graphicFrame>
      <p:sp>
        <p:nvSpPr>
          <p:cNvPr id="16" name="Cube 15">
            <a:extLst>
              <a:ext uri="{FF2B5EF4-FFF2-40B4-BE49-F238E27FC236}">
                <a16:creationId xmlns:a16="http://schemas.microsoft.com/office/drawing/2014/main" id="{F5D195A7-A57B-4ACD-869D-69C00F40BD5D}"/>
              </a:ext>
            </a:extLst>
          </p:cNvPr>
          <p:cNvSpPr/>
          <p:nvPr/>
        </p:nvSpPr>
        <p:spPr>
          <a:xfrm flipH="1">
            <a:off x="1818335" y="3814011"/>
            <a:ext cx="548733" cy="1808260"/>
          </a:xfrm>
          <a:prstGeom prst="cube">
            <a:avLst>
              <a:gd name="adj" fmla="val 83861"/>
            </a:avLst>
          </a:prstGeom>
          <a:solidFill>
            <a:schemeClr val="accent1">
              <a:alpha val="34000"/>
            </a:schemeClr>
          </a:solidFill>
          <a:ln>
            <a:solidFill>
              <a:schemeClr val="tx1"/>
            </a:solidFill>
          </a:ln>
          <a:scene3d>
            <a:camera prst="isometricLeftDown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332538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8EEFA-61A9-44A8-8CCE-C92E1434F2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Saliency Map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85AE19-1ACC-4763-BA4F-92D769D981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EA4B6-0A06-45D7-B7BF-F41801AEE81A}" type="datetime1">
              <a:rPr lang="id-ID" smtClean="0"/>
              <a:t>07/08/2019</a:t>
            </a:fld>
            <a:endParaRPr lang="id-ID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2BB67E-B8E8-4996-B138-ACBE796AAE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Machine Learning: Pengantar Deep Learning</a:t>
            </a:r>
            <a:endParaRPr lang="id-ID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B80603-B677-42F1-9F34-39D3E2E735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36</a:t>
            </a:fld>
            <a:endParaRPr lang="id-ID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93CD41E-589C-4713-ADB7-34BDEE6F483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5675" y="1595692"/>
            <a:ext cx="4297680" cy="390558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E83E7E2-988A-47BB-ADA6-AD39214C6F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3355" y="1984537"/>
            <a:ext cx="4004568" cy="2698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925136"/>
      </p:ext>
    </p:extLst>
  </p:cSld>
  <p:clrMapOvr>
    <a:masterClrMapping/>
  </p:clrMapOvr>
  <p:transition spd="slow">
    <p:wipe dir="r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881F4B-1B0F-4A34-957D-BF0991A5BB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EA4B6-0A06-45D7-B7BF-F41801AEE81A}" type="datetime1">
              <a:rPr lang="id-ID" smtClean="0"/>
              <a:t>07/08/2019</a:t>
            </a:fld>
            <a:endParaRPr lang="id-ID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AD156E-F916-48DA-A1ED-E74758E16B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Machine Learning: </a:t>
            </a:r>
            <a:r>
              <a:rPr lang="en-US" dirty="0" err="1"/>
              <a:t>Pengantar</a:t>
            </a:r>
            <a:r>
              <a:rPr lang="en-US" dirty="0"/>
              <a:t> Deep Learning</a:t>
            </a:r>
            <a:endParaRPr lang="id-ID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A89B2F-6204-49C1-8ABB-AEC86E4D5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37</a:t>
            </a:fld>
            <a:endParaRPr lang="id-ID" dirty="0"/>
          </a:p>
        </p:txBody>
      </p:sp>
      <p:sp>
        <p:nvSpPr>
          <p:cNvPr id="8" name="Title 6">
            <a:extLst>
              <a:ext uri="{FF2B5EF4-FFF2-40B4-BE49-F238E27FC236}">
                <a16:creationId xmlns:a16="http://schemas.microsoft.com/office/drawing/2014/main" id="{C562BFDE-5F13-461B-BD84-A2D08C7035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781" y="3001929"/>
            <a:ext cx="8326438" cy="641239"/>
          </a:xfrm>
        </p:spPr>
        <p:txBody>
          <a:bodyPr>
            <a:normAutofit fontScale="90000"/>
          </a:bodyPr>
          <a:lstStyle/>
          <a:p>
            <a:r>
              <a:rPr lang="id-ID" dirty="0"/>
              <a:t>Saliency Map pada level Neuron dengan </a:t>
            </a:r>
            <a:br>
              <a:rPr lang="id-ID" dirty="0"/>
            </a:br>
            <a:r>
              <a:rPr lang="id-ID" dirty="0"/>
              <a:t>Guided Backpropagation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00385"/>
      </p:ext>
    </p:extLst>
  </p:cSld>
  <p:clrMapOvr>
    <a:masterClrMapping/>
  </p:clrMapOvr>
  <p:transition spd="slow">
    <p:wipe dir="r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79DB5C-0895-4C99-A230-0E0D5D2C3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Visualisasi Efek dari Neuron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7FF5A8-CD06-41DB-967E-FFC2C964D9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d-ID" dirty="0"/>
              <a:t>Pilih suatu </a:t>
            </a:r>
            <a:r>
              <a:rPr lang="id-ID" dirty="0">
                <a:solidFill>
                  <a:srgbClr val="C00000"/>
                </a:solidFill>
              </a:rPr>
              <a:t>activation map </a:t>
            </a:r>
            <a:r>
              <a:rPr lang="id-ID" dirty="0"/>
              <a:t>di suatu layer</a:t>
            </a:r>
          </a:p>
          <a:p>
            <a:r>
              <a:rPr lang="id-ID" dirty="0">
                <a:solidFill>
                  <a:srgbClr val="C00000"/>
                </a:solidFill>
              </a:rPr>
              <a:t>Forward pass </a:t>
            </a:r>
            <a:r>
              <a:rPr lang="id-ID" dirty="0"/>
              <a:t>hingga layer tersebut</a:t>
            </a:r>
          </a:p>
          <a:p>
            <a:r>
              <a:rPr lang="id-ID" dirty="0"/>
              <a:t>Set </a:t>
            </a:r>
            <a:r>
              <a:rPr lang="id-ID" dirty="0">
                <a:solidFill>
                  <a:srgbClr val="C00000"/>
                </a:solidFill>
              </a:rPr>
              <a:t>gradien=0</a:t>
            </a:r>
            <a:r>
              <a:rPr lang="id-ID" dirty="0"/>
              <a:t> untuk semua aktivasi kecuali activation map yang dipilih</a:t>
            </a:r>
          </a:p>
          <a:p>
            <a:r>
              <a:rPr lang="id-ID" dirty="0">
                <a:solidFill>
                  <a:srgbClr val="C00000"/>
                </a:solidFill>
              </a:rPr>
              <a:t>Backward pass </a:t>
            </a:r>
            <a:r>
              <a:rPr lang="id-ID" dirty="0"/>
              <a:t>hingga input dengan </a:t>
            </a:r>
            <a:r>
              <a:rPr lang="id-ID" dirty="0">
                <a:solidFill>
                  <a:srgbClr val="C00000"/>
                </a:solidFill>
              </a:rPr>
              <a:t>Guided Backpropagation</a:t>
            </a:r>
          </a:p>
          <a:p>
            <a:pPr lvl="1"/>
            <a:r>
              <a:rPr lang="id-ID" dirty="0"/>
              <a:t>Guided Backpropagation </a:t>
            </a:r>
            <a:r>
              <a:rPr lang="id-ID" dirty="0">
                <a:sym typeface="Wingdings" panose="05000000000000000000" pitchFamily="2" charset="2"/>
              </a:rPr>
              <a:t> hanya mempropagasikan gradien neuron yang aktif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EE6A09-B407-48E6-9424-7763C48058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EA4B6-0A06-45D7-B7BF-F41801AEE81A}" type="datetime1">
              <a:rPr lang="id-ID" smtClean="0"/>
              <a:t>07/08/2019</a:t>
            </a:fld>
            <a:endParaRPr lang="id-ID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27EBBC-709F-46B8-B532-8AEA7799AA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Machine Learning: Pengantar Deep Learning</a:t>
            </a:r>
            <a:endParaRPr lang="id-ID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B68C38-F2C8-4E36-BC87-5B2981E8C9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38</a:t>
            </a:fld>
            <a:endParaRPr lang="id-ID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06CEA64-2520-4EB9-BA4F-4006E3D2A7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2337" y="4024670"/>
            <a:ext cx="5923281" cy="2224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905676"/>
      </p:ext>
    </p:extLst>
  </p:cSld>
  <p:clrMapOvr>
    <a:masterClrMapping/>
  </p:clrMapOvr>
  <p:transition spd="slow">
    <p:wipe dir="r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79DB5C-0895-4C99-A230-0E0D5D2C3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Merunut Balik Area Neuron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EE6A09-B407-48E6-9424-7763C48058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EA4B6-0A06-45D7-B7BF-F41801AEE81A}" type="datetime1">
              <a:rPr lang="id-ID" smtClean="0"/>
              <a:t>07/08/2019</a:t>
            </a:fld>
            <a:endParaRPr lang="id-ID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27EBBC-709F-46B8-B532-8AEA7799AA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Machine Learning: Pengantar Deep Learning</a:t>
            </a:r>
            <a:endParaRPr lang="id-ID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B68C38-F2C8-4E36-BC87-5B2981E8C9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39</a:t>
            </a:fld>
            <a:endParaRPr lang="id-ID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416297B-33E5-467C-9191-299084BB11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d-ID" dirty="0"/>
              <a:t>Terlihat lebih pasti fitur/bagian apa yang dilihat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F4FF89D-FF42-43B0-8D67-89C1BE78DEA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6262" y="2408349"/>
            <a:ext cx="3657600" cy="366598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85158AE-0690-486F-85BF-76EBDE43577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67941" y="2379169"/>
            <a:ext cx="3657600" cy="3724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612150"/>
      </p:ext>
    </p:extLst>
  </p:cSld>
  <p:clrMapOvr>
    <a:masterClrMapping/>
  </p:clrMapOvr>
  <p:transition spd="slow"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B4E8DE-A14B-4532-8BAC-B0CC95FAB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It’s </a:t>
            </a:r>
            <a:r>
              <a:rPr lang="id-ID" dirty="0">
                <a:solidFill>
                  <a:srgbClr val="FF0000"/>
                </a:solidFill>
              </a:rPr>
              <a:t>NOT</a:t>
            </a:r>
            <a:r>
              <a:rPr lang="id-ID" dirty="0"/>
              <a:t> Magic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2C9C94-CC3F-4CB4-BB41-3D032B66A5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d-ID" sz="2400" dirty="0"/>
              <a:t>Materi dan Penelitian ini tidak ditujukan untuk meningkatkan performansi ConvNet, atau merancang mekanisme ConvNet</a:t>
            </a:r>
          </a:p>
          <a:p>
            <a:r>
              <a:rPr lang="id-ID" sz="2400" dirty="0"/>
              <a:t>Namun lebih untuk </a:t>
            </a:r>
            <a:r>
              <a:rPr lang="id-ID" sz="2400" dirty="0">
                <a:solidFill>
                  <a:srgbClr val="C00000"/>
                </a:solidFill>
              </a:rPr>
              <a:t>pemahaman</a:t>
            </a:r>
            <a:r>
              <a:rPr lang="id-ID" sz="2400" dirty="0"/>
              <a:t> mengapa dan bagaimana </a:t>
            </a:r>
            <a:br>
              <a:rPr lang="id-ID" sz="2400" dirty="0"/>
            </a:br>
            <a:r>
              <a:rPr lang="id-ID" sz="2400" dirty="0"/>
              <a:t>ConvNet bekerja dan berhasil mengklasifikasi</a:t>
            </a:r>
          </a:p>
          <a:p>
            <a:r>
              <a:rPr lang="id-ID" sz="2400" dirty="0"/>
              <a:t>Dan memberikan </a:t>
            </a:r>
            <a:r>
              <a:rPr lang="id-ID" sz="2400" dirty="0">
                <a:solidFill>
                  <a:srgbClr val="C00000"/>
                </a:solidFill>
              </a:rPr>
              <a:t>bukti</a:t>
            </a:r>
            <a:r>
              <a:rPr lang="id-ID" sz="2400" dirty="0"/>
              <a:t> bahwa Convolutional Neural Network bukanlah “</a:t>
            </a:r>
            <a:r>
              <a:rPr lang="id-ID" sz="2400" dirty="0">
                <a:solidFill>
                  <a:srgbClr val="C00000"/>
                </a:solidFill>
              </a:rPr>
              <a:t>magic</a:t>
            </a:r>
            <a:r>
              <a:rPr lang="id-ID" sz="2400" dirty="0"/>
              <a:t>”</a:t>
            </a:r>
          </a:p>
          <a:p>
            <a:endParaRPr lang="id-ID" sz="2400" dirty="0"/>
          </a:p>
          <a:p>
            <a:r>
              <a:rPr lang="id-ID" sz="2400" dirty="0"/>
              <a:t>Membuktikan bahwa hasil klasifikasi bukanlah random</a:t>
            </a:r>
            <a:endParaRPr lang="en-US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EF1F92-6320-435F-AF65-22440A8737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EA4B6-0A06-45D7-B7BF-F41801AEE81A}" type="datetime1">
              <a:rPr lang="id-ID" smtClean="0"/>
              <a:t>07/08/2019</a:t>
            </a:fld>
            <a:endParaRPr lang="id-ID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087F5F-F0B2-41AE-9B35-4FDC14AA63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Machine Learning: Pengantar Deep Learning</a:t>
            </a:r>
            <a:endParaRPr lang="id-ID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C225F0-BAC2-48E7-BB25-1BF0B2762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4</a:t>
            </a:fld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177400350"/>
      </p:ext>
    </p:extLst>
  </p:cSld>
  <p:clrMapOvr>
    <a:masterClrMapping/>
  </p:clrMapOvr>
  <p:transition spd="slow">
    <p:wipe dir="r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79DB5C-0895-4C99-A230-0E0D5D2C3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Gradien dan Patch Citra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EE6A09-B407-48E6-9424-7763C48058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EA4B6-0A06-45D7-B7BF-F41801AEE81A}" type="datetime1">
              <a:rPr lang="id-ID" smtClean="0"/>
              <a:t>07/08/2019</a:t>
            </a:fld>
            <a:endParaRPr lang="id-ID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27EBBC-709F-46B8-B532-8AEA7799AA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Machine Learning: Pengantar Deep Learning</a:t>
            </a:r>
            <a:endParaRPr lang="id-ID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B68C38-F2C8-4E36-BC87-5B2981E8C9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40</a:t>
            </a:fld>
            <a:endParaRPr lang="id-ID" dirty="0"/>
          </a:p>
        </p:txBody>
      </p:sp>
      <p:pic>
        <p:nvPicPr>
          <p:cNvPr id="12" name="Content Placeholder 8">
            <a:extLst>
              <a:ext uri="{FF2B5EF4-FFF2-40B4-BE49-F238E27FC236}">
                <a16:creationId xmlns:a16="http://schemas.microsoft.com/office/drawing/2014/main" id="{015D0434-D45D-4CC4-A08A-2A8BDCB610A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2000" y="1260558"/>
            <a:ext cx="3659925" cy="486989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20E9AE4F-A930-4D4B-9E3F-65FB9A231734}"/>
              </a:ext>
            </a:extLst>
          </p:cNvPr>
          <p:cNvSpPr/>
          <p:nvPr/>
        </p:nvSpPr>
        <p:spPr>
          <a:xfrm>
            <a:off x="578434" y="1998624"/>
            <a:ext cx="461665" cy="1030090"/>
          </a:xfrm>
          <a:prstGeom prst="rect">
            <a:avLst/>
          </a:prstGeom>
        </p:spPr>
        <p:txBody>
          <a:bodyPr vert="vert270" wrap="none">
            <a:spAutoFit/>
          </a:bodyPr>
          <a:lstStyle/>
          <a:p>
            <a:r>
              <a:rPr lang="en-US" b="1" dirty="0">
                <a:solidFill>
                  <a:srgbClr val="0000FF"/>
                </a:solidFill>
              </a:rPr>
              <a:t>conv_6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E6BE6DF-6C80-49EB-84F6-3C2B8BFF4FDF}"/>
              </a:ext>
            </a:extLst>
          </p:cNvPr>
          <p:cNvSpPr/>
          <p:nvPr/>
        </p:nvSpPr>
        <p:spPr>
          <a:xfrm>
            <a:off x="578433" y="4238352"/>
            <a:ext cx="461665" cy="1030090"/>
          </a:xfrm>
          <a:prstGeom prst="rect">
            <a:avLst/>
          </a:prstGeom>
        </p:spPr>
        <p:txBody>
          <a:bodyPr vert="vert270" wrap="none">
            <a:spAutoFit/>
          </a:bodyPr>
          <a:lstStyle/>
          <a:p>
            <a:r>
              <a:rPr lang="en-US" b="1" dirty="0">
                <a:solidFill>
                  <a:srgbClr val="0000FF"/>
                </a:solidFill>
              </a:rPr>
              <a:t>conv_9</a:t>
            </a:r>
            <a:endParaRPr lang="en-US" dirty="0">
              <a:solidFill>
                <a:srgbClr val="0000FF"/>
              </a:solidFill>
            </a:endParaRPr>
          </a:p>
        </p:txBody>
      </p:sp>
      <p:pic>
        <p:nvPicPr>
          <p:cNvPr id="15" name="Content Placeholder 8">
            <a:extLst>
              <a:ext uri="{FF2B5EF4-FFF2-40B4-BE49-F238E27FC236}">
                <a16:creationId xmlns:a16="http://schemas.microsoft.com/office/drawing/2014/main" id="{7E47A3A7-04E6-4D2B-A739-9750D2C1743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938638" y="1260558"/>
            <a:ext cx="3633362" cy="48698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pic>
    </p:spTree>
    <p:extLst>
      <p:ext uri="{BB962C8B-B14F-4D97-AF65-F5344CB8AC3E}">
        <p14:creationId xmlns:p14="http://schemas.microsoft.com/office/powerpoint/2010/main" val="670447267"/>
      </p:ext>
    </p:extLst>
  </p:cSld>
  <p:clrMapOvr>
    <a:masterClrMapping/>
  </p:clrMapOvr>
  <p:transition spd="slow">
    <p:wipe dir="r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881F4B-1B0F-4A34-957D-BF0991A5BB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EA4B6-0A06-45D7-B7BF-F41801AEE81A}" type="datetime1">
              <a:rPr lang="id-ID" smtClean="0"/>
              <a:t>07/08/2019</a:t>
            </a:fld>
            <a:endParaRPr lang="id-ID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AD156E-F916-48DA-A1ED-E74758E16B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Machine Learning: </a:t>
            </a:r>
            <a:r>
              <a:rPr lang="en-US" dirty="0" err="1"/>
              <a:t>Pengantar</a:t>
            </a:r>
            <a:r>
              <a:rPr lang="en-US" dirty="0"/>
              <a:t> Deep Learning</a:t>
            </a:r>
            <a:endParaRPr lang="id-ID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A89B2F-6204-49C1-8ABB-AEC86E4D5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41</a:t>
            </a:fld>
            <a:endParaRPr lang="id-ID" dirty="0"/>
          </a:p>
        </p:txBody>
      </p:sp>
      <p:sp>
        <p:nvSpPr>
          <p:cNvPr id="8" name="Title 6">
            <a:extLst>
              <a:ext uri="{FF2B5EF4-FFF2-40B4-BE49-F238E27FC236}">
                <a16:creationId xmlns:a16="http://schemas.microsoft.com/office/drawing/2014/main" id="{C562BFDE-5F13-461B-BD84-A2D08C7035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781" y="3001929"/>
            <a:ext cx="8326438" cy="641239"/>
          </a:xfrm>
        </p:spPr>
        <p:txBody>
          <a:bodyPr>
            <a:normAutofit/>
          </a:bodyPr>
          <a:lstStyle/>
          <a:p>
            <a:r>
              <a:rPr lang="en-US" dirty="0"/>
              <a:t>Teknik </a:t>
            </a:r>
            <a:r>
              <a:rPr lang="id-ID" dirty="0"/>
              <a:t>Optimasi Visualisasi Fitur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0136181"/>
      </p:ext>
    </p:extLst>
  </p:cSld>
  <p:clrMapOvr>
    <a:masterClrMapping/>
  </p:clrMapOvr>
  <p:transition spd="slow">
    <p:wipe dir="r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79DB5C-0895-4C99-A230-0E0D5D2C3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Optimasi Citra Kelas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7FF5A8-CD06-41DB-967E-FFC2C964D9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d-ID" sz="2400" dirty="0"/>
              <a:t>Target teknik optimasi adalah bagaimana kita bisa </a:t>
            </a:r>
            <a:r>
              <a:rPr lang="id-ID" sz="2400" dirty="0">
                <a:solidFill>
                  <a:srgbClr val="C00000"/>
                </a:solidFill>
              </a:rPr>
              <a:t>menggambar</a:t>
            </a:r>
            <a:r>
              <a:rPr lang="id-ID" sz="2400" dirty="0"/>
              <a:t> sebuah citra yang akan </a:t>
            </a:r>
            <a:r>
              <a:rPr lang="id-ID" sz="2400" dirty="0">
                <a:solidFill>
                  <a:srgbClr val="C00000"/>
                </a:solidFill>
              </a:rPr>
              <a:t>memaksimasi score </a:t>
            </a:r>
            <a:r>
              <a:rPr lang="id-ID" sz="2400" dirty="0"/>
              <a:t>untuk kelas yang dipilih</a:t>
            </a:r>
          </a:p>
          <a:p>
            <a:r>
              <a:rPr lang="id-ID" sz="2400" dirty="0"/>
              <a:t>Menggunakan teknik </a:t>
            </a:r>
            <a:r>
              <a:rPr lang="id-ID" sz="2400" dirty="0">
                <a:solidFill>
                  <a:srgbClr val="FF0000"/>
                </a:solidFill>
              </a:rPr>
              <a:t>Gradient Ascent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EE6A09-B407-48E6-9424-7763C48058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EA4B6-0A06-45D7-B7BF-F41801AEE81A}" type="datetime1">
              <a:rPr lang="id-ID" smtClean="0"/>
              <a:t>07/08/2019</a:t>
            </a:fld>
            <a:endParaRPr lang="id-ID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27EBBC-709F-46B8-B532-8AEA7799AA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Machine Learning: Pengantar Deep Learning</a:t>
            </a:r>
            <a:endParaRPr lang="id-ID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B68C38-F2C8-4E36-BC87-5B2981E8C9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42</a:t>
            </a:fld>
            <a:endParaRPr lang="id-ID" dirty="0"/>
          </a:p>
        </p:txBody>
      </p:sp>
      <p:pic>
        <p:nvPicPr>
          <p:cNvPr id="7" name="Picture 2" descr="Image result for one-stream AlexNet">
            <a:extLst>
              <a:ext uri="{FF2B5EF4-FFF2-40B4-BE49-F238E27FC236}">
                <a16:creationId xmlns:a16="http://schemas.microsoft.com/office/drawing/2014/main" id="{15FA6B16-0A1F-47DA-8DBA-E95046F9A5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53729" y="3128732"/>
            <a:ext cx="7236542" cy="2716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534604"/>
      </p:ext>
    </p:extLst>
  </p:cSld>
  <p:clrMapOvr>
    <a:masterClrMapping/>
  </p:clrMapOvr>
  <p:transition spd="slow">
    <p:wipe dir="r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79DB5C-0895-4C99-A230-0E0D5D2C3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Optimasi Citra Kelas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7FF5A8-CD06-41DB-967E-FFC2C964D9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d-ID" sz="2400" dirty="0"/>
              <a:t>Serupa dengan teknik Saliency Map</a:t>
            </a:r>
          </a:p>
          <a:p>
            <a:r>
              <a:rPr lang="id-ID" sz="2400" dirty="0"/>
              <a:t>Pilih </a:t>
            </a:r>
            <a:r>
              <a:rPr lang="id-ID" sz="2400" dirty="0">
                <a:solidFill>
                  <a:srgbClr val="C00000"/>
                </a:solidFill>
              </a:rPr>
              <a:t>sebuah kelas </a:t>
            </a:r>
            <a:r>
              <a:rPr lang="id-ID" sz="2400" dirty="0"/>
              <a:t>yang ingin dibentuk citranya</a:t>
            </a:r>
          </a:p>
          <a:p>
            <a:endParaRPr lang="id-ID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EE6A09-B407-48E6-9424-7763C48058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EA4B6-0A06-45D7-B7BF-F41801AEE81A}" type="datetime1">
              <a:rPr lang="id-ID" smtClean="0"/>
              <a:t>07/08/2019</a:t>
            </a:fld>
            <a:endParaRPr lang="id-ID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27EBBC-709F-46B8-B532-8AEA7799AA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Machine Learning: Pengantar Deep Learning</a:t>
            </a:r>
            <a:endParaRPr lang="id-ID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B68C38-F2C8-4E36-BC87-5B2981E8C9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43</a:t>
            </a:fld>
            <a:endParaRPr lang="id-ID" dirty="0"/>
          </a:p>
        </p:txBody>
      </p:sp>
      <p:pic>
        <p:nvPicPr>
          <p:cNvPr id="15" name="Picture 2" descr="Image result for one-stream AlexNet">
            <a:extLst>
              <a:ext uri="{FF2B5EF4-FFF2-40B4-BE49-F238E27FC236}">
                <a16:creationId xmlns:a16="http://schemas.microsoft.com/office/drawing/2014/main" id="{E665F544-43B4-4EDF-BDA5-F5A7D42501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53729" y="3128732"/>
            <a:ext cx="7236542" cy="2716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62F07FB0-A495-4925-BD29-C8E79A9354F9}"/>
              </a:ext>
            </a:extLst>
          </p:cNvPr>
          <p:cNvSpPr/>
          <p:nvPr/>
        </p:nvSpPr>
        <p:spPr>
          <a:xfrm flipH="1">
            <a:off x="7826477" y="3765756"/>
            <a:ext cx="363792" cy="1140542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66957262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79DB5C-0895-4C99-A230-0E0D5D2C3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Optimasi Citra Kelas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7FF5A8-CD06-41DB-967E-FFC2C964D9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d-ID" sz="2400" dirty="0"/>
              <a:t>Buat sebuah </a:t>
            </a:r>
            <a:r>
              <a:rPr lang="id-ID" sz="2400" dirty="0">
                <a:solidFill>
                  <a:srgbClr val="C00000"/>
                </a:solidFill>
              </a:rPr>
              <a:t>citra kosong </a:t>
            </a:r>
            <a:r>
              <a:rPr lang="id-ID" sz="2400" dirty="0"/>
              <a:t>(zeros image)</a:t>
            </a:r>
          </a:p>
          <a:p>
            <a:r>
              <a:rPr lang="id-ID" sz="2400" dirty="0">
                <a:solidFill>
                  <a:srgbClr val="C00000"/>
                </a:solidFill>
              </a:rPr>
              <a:t>Propagasi maju </a:t>
            </a:r>
            <a:r>
              <a:rPr lang="id-ID" sz="2400" dirty="0"/>
              <a:t>hingga layer akhir, </a:t>
            </a:r>
            <a:br>
              <a:rPr lang="id-ID" sz="2400" dirty="0"/>
            </a:br>
            <a:r>
              <a:rPr lang="id-ID" sz="2400" dirty="0"/>
              <a:t>sebelum dilakukan aktivasi softmax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EE6A09-B407-48E6-9424-7763C48058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EA4B6-0A06-45D7-B7BF-F41801AEE81A}" type="datetime1">
              <a:rPr lang="id-ID" smtClean="0"/>
              <a:t>07/08/2019</a:t>
            </a:fld>
            <a:endParaRPr lang="id-ID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27EBBC-709F-46B8-B532-8AEA7799AA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Machine Learning: Pengantar Deep Learning</a:t>
            </a:r>
            <a:endParaRPr lang="id-ID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B68C38-F2C8-4E36-BC87-5B2981E8C9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44</a:t>
            </a:fld>
            <a:endParaRPr lang="id-ID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8AC4B1F-52B7-4214-8307-4968E564B2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2109" y="3561080"/>
            <a:ext cx="6414322" cy="240200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B54BB27-5020-4C5B-99C1-88345C34DEFC}"/>
              </a:ext>
            </a:extLst>
          </p:cNvPr>
          <p:cNvSpPr/>
          <p:nvPr/>
        </p:nvSpPr>
        <p:spPr>
          <a:xfrm>
            <a:off x="408301" y="3963575"/>
            <a:ext cx="1194603" cy="1332854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Zero Image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D54D73C1-943E-411E-8252-28A908FB6231}"/>
              </a:ext>
            </a:extLst>
          </p:cNvPr>
          <p:cNvSpPr/>
          <p:nvPr/>
        </p:nvSpPr>
        <p:spPr>
          <a:xfrm>
            <a:off x="1826308" y="4309382"/>
            <a:ext cx="442335" cy="641239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7D384FD8-3013-4D62-9B6B-FCA9F341A324}"/>
              </a:ext>
            </a:extLst>
          </p:cNvPr>
          <p:cNvSpPr/>
          <p:nvPr/>
        </p:nvSpPr>
        <p:spPr>
          <a:xfrm>
            <a:off x="3149600" y="3256283"/>
            <a:ext cx="4943642" cy="2706802"/>
          </a:xfrm>
          <a:prstGeom prst="rightArrow">
            <a:avLst>
              <a:gd name="adj1" fmla="val 50000"/>
              <a:gd name="adj2" fmla="val 31232"/>
            </a:avLst>
          </a:prstGeom>
          <a:gradFill>
            <a:gsLst>
              <a:gs pos="0">
                <a:schemeClr val="accent1">
                  <a:satMod val="103000"/>
                  <a:lumMod val="102000"/>
                  <a:tint val="94000"/>
                  <a:alpha val="20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  <a:alpha val="2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  <a:alpha val="20000"/>
                </a:schemeClr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825798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xit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4" grpId="1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79DB5C-0895-4C99-A230-0E0D5D2C3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Optimasi Citra Kelas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7FF5A8-CD06-41DB-967E-FFC2C964D9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d-ID" sz="2400" dirty="0"/>
              <a:t>Set </a:t>
            </a:r>
            <a:r>
              <a:rPr lang="id-ID" sz="2400" dirty="0">
                <a:solidFill>
                  <a:srgbClr val="C00000"/>
                </a:solidFill>
              </a:rPr>
              <a:t>gradient = 1 </a:t>
            </a:r>
            <a:r>
              <a:rPr lang="id-ID" sz="2400" dirty="0"/>
              <a:t>untuk kelas yang dipilih, </a:t>
            </a:r>
            <a:br>
              <a:rPr lang="id-ID" sz="2400" dirty="0"/>
            </a:br>
            <a:r>
              <a:rPr lang="id-ID" sz="2400" dirty="0"/>
              <a:t>dan gradient=0 untuk lainnya</a:t>
            </a:r>
          </a:p>
          <a:p>
            <a:r>
              <a:rPr lang="id-ID" sz="2400" dirty="0">
                <a:solidFill>
                  <a:srgbClr val="C00000"/>
                </a:solidFill>
              </a:rPr>
              <a:t>Propagasi balik </a:t>
            </a:r>
            <a:r>
              <a:rPr lang="id-ID" sz="2400" dirty="0"/>
              <a:t>hingga mendapatkan </a:t>
            </a:r>
            <a:r>
              <a:rPr lang="id-ID" sz="2400" dirty="0">
                <a:solidFill>
                  <a:srgbClr val="C00000"/>
                </a:solidFill>
              </a:rPr>
              <a:t>gradien input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EE6A09-B407-48E6-9424-7763C48058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EA4B6-0A06-45D7-B7BF-F41801AEE81A}" type="datetime1">
              <a:rPr lang="id-ID" smtClean="0"/>
              <a:t>07/08/2019</a:t>
            </a:fld>
            <a:endParaRPr lang="id-ID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27EBBC-709F-46B8-B532-8AEA7799AA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Machine Learning: Pengantar Deep Learning</a:t>
            </a:r>
            <a:endParaRPr lang="id-ID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B68C38-F2C8-4E36-BC87-5B2981E8C9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45</a:t>
            </a:fld>
            <a:endParaRPr lang="id-ID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8AC4B1F-52B7-4214-8307-4968E564B2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2109" y="3561080"/>
            <a:ext cx="6414322" cy="240200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B54BB27-5020-4C5B-99C1-88345C34DEFC}"/>
              </a:ext>
            </a:extLst>
          </p:cNvPr>
          <p:cNvSpPr/>
          <p:nvPr/>
        </p:nvSpPr>
        <p:spPr>
          <a:xfrm>
            <a:off x="408301" y="3963575"/>
            <a:ext cx="1194603" cy="1332854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Zero Image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7D384FD8-3013-4D62-9B6B-FCA9F341A324}"/>
              </a:ext>
            </a:extLst>
          </p:cNvPr>
          <p:cNvSpPr/>
          <p:nvPr/>
        </p:nvSpPr>
        <p:spPr>
          <a:xfrm flipH="1">
            <a:off x="3149600" y="3256283"/>
            <a:ext cx="4943642" cy="2706802"/>
          </a:xfrm>
          <a:prstGeom prst="rightArrow">
            <a:avLst>
              <a:gd name="adj1" fmla="val 50000"/>
              <a:gd name="adj2" fmla="val 31232"/>
            </a:avLst>
          </a:prstGeom>
          <a:gradFill>
            <a:gsLst>
              <a:gs pos="0">
                <a:schemeClr val="accent2">
                  <a:lumMod val="75000"/>
                  <a:alpha val="20000"/>
                </a:schemeClr>
              </a:gs>
              <a:gs pos="50000">
                <a:schemeClr val="accent2">
                  <a:alpha val="20000"/>
                </a:schemeClr>
              </a:gs>
              <a:gs pos="100000">
                <a:schemeClr val="accent2">
                  <a:lumMod val="40000"/>
                  <a:lumOff val="60000"/>
                  <a:alpha val="20000"/>
                </a:schemeClr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A818576A-19BF-43EC-8543-928C3DAB28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6600895"/>
              </p:ext>
            </p:extLst>
          </p:nvPr>
        </p:nvGraphicFramePr>
        <p:xfrm>
          <a:off x="8248499" y="4020402"/>
          <a:ext cx="244275" cy="1219200"/>
        </p:xfrm>
        <a:graphic>
          <a:graphicData uri="http://schemas.openxmlformats.org/drawingml/2006/table">
            <a:tbl>
              <a:tblPr firstRow="1" bandRow="1"/>
              <a:tblGrid>
                <a:gridCol w="244275">
                  <a:extLst>
                    <a:ext uri="{9D8B030D-6E8A-4147-A177-3AD203B41FA5}">
                      <a16:colId xmlns:a16="http://schemas.microsoft.com/office/drawing/2014/main" val="3345352142"/>
                    </a:ext>
                  </a:extLst>
                </a:gridCol>
              </a:tblGrid>
              <a:tr h="19594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r>
                        <a:rPr lang="en-US" sz="10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85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7310428"/>
                  </a:ext>
                </a:extLst>
              </a:tr>
              <a:tr h="19594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r>
                        <a:rPr lang="en-US" sz="100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10031">
                        <a:lumMod val="60000"/>
                        <a:lumOff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5894189"/>
                  </a:ext>
                </a:extLst>
              </a:tr>
              <a:tr h="19594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r>
                        <a:rPr lang="id-ID" sz="1000" dirty="0"/>
                        <a:t>0</a:t>
                      </a:r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85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4182121"/>
                  </a:ext>
                </a:extLst>
              </a:tr>
              <a:tr h="19594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r>
                        <a:rPr lang="en-US" sz="1000" dirty="0"/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85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4281793"/>
                  </a:ext>
                </a:extLst>
              </a:tr>
              <a:tr h="19594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r>
                        <a:rPr lang="en-US" sz="10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85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8189918"/>
                  </a:ext>
                </a:extLst>
              </a:tr>
            </a:tbl>
          </a:graphicData>
        </a:graphic>
      </p:graphicFrame>
      <p:sp>
        <p:nvSpPr>
          <p:cNvPr id="15" name="Rectangle 14">
            <a:extLst>
              <a:ext uri="{FF2B5EF4-FFF2-40B4-BE49-F238E27FC236}">
                <a16:creationId xmlns:a16="http://schemas.microsoft.com/office/drawing/2014/main" id="{F196C96C-6A76-465F-8B4D-A3673CF9EB93}"/>
              </a:ext>
            </a:extLst>
          </p:cNvPr>
          <p:cNvSpPr/>
          <p:nvPr/>
        </p:nvSpPr>
        <p:spPr>
          <a:xfrm>
            <a:off x="775817" y="4154828"/>
            <a:ext cx="1194603" cy="1332854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d-ID" dirty="0"/>
              <a:t>gradient input</a:t>
            </a:r>
            <a:endParaRPr lang="en-US" dirty="0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CF4789BE-8301-4938-9104-19C8B2DB0A3A}"/>
              </a:ext>
            </a:extLst>
          </p:cNvPr>
          <p:cNvSpPr/>
          <p:nvPr/>
        </p:nvSpPr>
        <p:spPr>
          <a:xfrm flipH="1">
            <a:off x="1826308" y="4309382"/>
            <a:ext cx="442335" cy="641239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924814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xit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15" grpId="0" animBg="1"/>
      <p:bldP spid="16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79DB5C-0895-4C99-A230-0E0D5D2C3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Optimasi Citra Kelas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7FF5A8-CD06-41DB-967E-FFC2C964D9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4897" y="1451811"/>
            <a:ext cx="8814723" cy="4724400"/>
          </a:xfrm>
        </p:spPr>
        <p:txBody>
          <a:bodyPr>
            <a:normAutofit/>
          </a:bodyPr>
          <a:lstStyle/>
          <a:p>
            <a:r>
              <a:rPr lang="id-ID" dirty="0"/>
              <a:t>Gradient berisi nilai apa saja yang harus diubah ke input agar score kelas yang dipilih menjadi tinggi</a:t>
            </a:r>
          </a:p>
          <a:p>
            <a:r>
              <a:rPr lang="id-ID" dirty="0"/>
              <a:t>Lakukan </a:t>
            </a:r>
            <a:r>
              <a:rPr lang="id-ID" dirty="0">
                <a:solidFill>
                  <a:srgbClr val="C00000"/>
                </a:solidFill>
              </a:rPr>
              <a:t>Image Update</a:t>
            </a:r>
          </a:p>
          <a:p>
            <a:pPr lvl="1"/>
            <a:r>
              <a:rPr lang="id-ID" sz="2000" dirty="0"/>
              <a:t>Menambahkan gradient ke input zer</a:t>
            </a:r>
            <a:r>
              <a:rPr lang="id-ID" dirty="0"/>
              <a:t>o image</a:t>
            </a:r>
          </a:p>
          <a:p>
            <a:r>
              <a:rPr lang="id-ID" dirty="0">
                <a:solidFill>
                  <a:srgbClr val="C00000"/>
                </a:solidFill>
              </a:rPr>
              <a:t>Ulangi</a:t>
            </a:r>
            <a:r>
              <a:rPr lang="id-ID" dirty="0"/>
              <a:t> hingga konvergen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EE6A09-B407-48E6-9424-7763C48058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EA4B6-0A06-45D7-B7BF-F41801AEE81A}" type="datetime1">
              <a:rPr lang="id-ID" smtClean="0"/>
              <a:t>07/08/2019</a:t>
            </a:fld>
            <a:endParaRPr lang="id-ID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27EBBC-709F-46B8-B532-8AEA7799AA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Machine Learning: Pengantar Deep Learning</a:t>
            </a:r>
            <a:endParaRPr lang="id-ID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B68C38-F2C8-4E36-BC87-5B2981E8C9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46</a:t>
            </a:fld>
            <a:endParaRPr lang="id-ID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B54BB27-5020-4C5B-99C1-88345C34DEFC}"/>
              </a:ext>
            </a:extLst>
          </p:cNvPr>
          <p:cNvSpPr/>
          <p:nvPr/>
        </p:nvSpPr>
        <p:spPr>
          <a:xfrm>
            <a:off x="1867684" y="3981449"/>
            <a:ext cx="1664971" cy="191697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Zero Image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196C96C-6A76-465F-8B4D-A3673CF9EB93}"/>
              </a:ext>
            </a:extLst>
          </p:cNvPr>
          <p:cNvSpPr/>
          <p:nvPr/>
        </p:nvSpPr>
        <p:spPr>
          <a:xfrm>
            <a:off x="5325978" y="3987367"/>
            <a:ext cx="1664971" cy="1916977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d-ID" dirty="0"/>
              <a:t>gradient input</a:t>
            </a:r>
            <a:endParaRPr lang="en-US" dirty="0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1B2738F3-ABFD-4EFC-B816-7225EA1FC6EC}"/>
              </a:ext>
            </a:extLst>
          </p:cNvPr>
          <p:cNvSpPr/>
          <p:nvPr/>
        </p:nvSpPr>
        <p:spPr>
          <a:xfrm flipH="1">
            <a:off x="4070301" y="4561359"/>
            <a:ext cx="645782" cy="719905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792314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79DB5C-0895-4C99-A230-0E0D5D2C3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Optimasi Citra Kelas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7FF5A8-CD06-41DB-967E-FFC2C964D9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4897" y="1451811"/>
            <a:ext cx="8814723" cy="4724400"/>
          </a:xfrm>
        </p:spPr>
        <p:txBody>
          <a:bodyPr>
            <a:normAutofit/>
          </a:bodyPr>
          <a:lstStyle/>
          <a:p>
            <a:r>
              <a:rPr lang="id-ID" sz="2400" dirty="0"/>
              <a:t>Waktu </a:t>
            </a:r>
            <a:r>
              <a:rPr lang="id-ID" sz="2400" dirty="0">
                <a:solidFill>
                  <a:srgbClr val="C00000"/>
                </a:solidFill>
              </a:rPr>
              <a:t>pelatihan</a:t>
            </a:r>
            <a:r>
              <a:rPr lang="id-ID" sz="2400" dirty="0"/>
              <a:t> model, </a:t>
            </a:r>
            <a:br>
              <a:rPr lang="id-ID" sz="2400" dirty="0"/>
            </a:br>
            <a:r>
              <a:rPr lang="id-ID" sz="2400" dirty="0"/>
              <a:t>input model adalah </a:t>
            </a:r>
            <a:r>
              <a:rPr lang="id-ID" sz="2400" dirty="0">
                <a:solidFill>
                  <a:srgbClr val="C00000"/>
                </a:solidFill>
              </a:rPr>
              <a:t>citra</a:t>
            </a:r>
            <a:r>
              <a:rPr lang="id-ID" sz="2400" dirty="0"/>
              <a:t> dan </a:t>
            </a:r>
            <a:r>
              <a:rPr lang="id-ID" sz="2400" dirty="0">
                <a:solidFill>
                  <a:srgbClr val="C00000"/>
                </a:solidFill>
              </a:rPr>
              <a:t>bobot</a:t>
            </a:r>
            <a:r>
              <a:rPr lang="id-ID" sz="2400" dirty="0"/>
              <a:t>,</a:t>
            </a:r>
            <a:br>
              <a:rPr lang="id-ID" sz="2400" dirty="0"/>
            </a:br>
            <a:r>
              <a:rPr lang="id-ID" sz="2400" dirty="0"/>
              <a:t>kita </a:t>
            </a:r>
            <a:r>
              <a:rPr lang="id-ID" sz="2400" dirty="0">
                <a:solidFill>
                  <a:srgbClr val="C00000"/>
                </a:solidFill>
              </a:rPr>
              <a:t>mengupdate bobot </a:t>
            </a:r>
            <a:r>
              <a:rPr lang="id-ID" sz="2400" dirty="0"/>
              <a:t>agar </a:t>
            </a:r>
            <a:r>
              <a:rPr lang="id-ID" sz="2400" dirty="0">
                <a:solidFill>
                  <a:srgbClr val="C00000"/>
                </a:solidFill>
              </a:rPr>
              <a:t>eror rendah</a:t>
            </a:r>
          </a:p>
          <a:p>
            <a:endParaRPr lang="id-ID" sz="2400" dirty="0"/>
          </a:p>
          <a:p>
            <a:r>
              <a:rPr lang="id-ID" sz="2400" dirty="0"/>
              <a:t>Di sini, model (bobot) sudah belajar,</a:t>
            </a:r>
            <a:br>
              <a:rPr lang="id-ID" sz="2400" dirty="0"/>
            </a:br>
            <a:r>
              <a:rPr lang="id-ID" sz="2400" dirty="0"/>
              <a:t>melakukan proses pelatihan lagi,</a:t>
            </a:r>
            <a:br>
              <a:rPr lang="id-ID" sz="2400" dirty="0"/>
            </a:br>
            <a:r>
              <a:rPr lang="id-ID" sz="2400" dirty="0"/>
              <a:t>input model adalah </a:t>
            </a:r>
            <a:r>
              <a:rPr lang="id-ID" sz="2400" dirty="0">
                <a:solidFill>
                  <a:srgbClr val="0000FF"/>
                </a:solidFill>
              </a:rPr>
              <a:t>citra kosong </a:t>
            </a:r>
            <a:r>
              <a:rPr lang="id-ID" sz="2400" dirty="0"/>
              <a:t>dan </a:t>
            </a:r>
            <a:r>
              <a:rPr lang="id-ID" sz="2400" dirty="0">
                <a:solidFill>
                  <a:srgbClr val="0000FF"/>
                </a:solidFill>
              </a:rPr>
              <a:t>bobot</a:t>
            </a:r>
            <a:r>
              <a:rPr lang="id-ID" sz="2400" dirty="0"/>
              <a:t>,</a:t>
            </a:r>
            <a:br>
              <a:rPr lang="id-ID" sz="2400" dirty="0"/>
            </a:br>
            <a:r>
              <a:rPr lang="id-ID" sz="2400" dirty="0"/>
              <a:t>kita </a:t>
            </a:r>
            <a:r>
              <a:rPr lang="id-ID" sz="2400" dirty="0">
                <a:solidFill>
                  <a:srgbClr val="0000FF"/>
                </a:solidFill>
              </a:rPr>
              <a:t>mengupdate input </a:t>
            </a:r>
            <a:r>
              <a:rPr lang="id-ID" sz="2400" dirty="0"/>
              <a:t>agar </a:t>
            </a:r>
            <a:r>
              <a:rPr lang="id-ID" sz="2400" dirty="0">
                <a:solidFill>
                  <a:srgbClr val="0000FF"/>
                </a:solidFill>
              </a:rPr>
              <a:t>score kelas tinggi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EE6A09-B407-48E6-9424-7763C48058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EA4B6-0A06-45D7-B7BF-F41801AEE81A}" type="datetime1">
              <a:rPr lang="id-ID" smtClean="0"/>
              <a:t>07/08/2019</a:t>
            </a:fld>
            <a:endParaRPr lang="id-ID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27EBBC-709F-46B8-B532-8AEA7799AA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Machine Learning: Pengantar Deep Learning</a:t>
            </a:r>
            <a:endParaRPr lang="id-ID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B68C38-F2C8-4E36-BC87-5B2981E8C9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47</a:t>
            </a:fld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837651504"/>
      </p:ext>
    </p:extLst>
  </p:cSld>
  <p:clrMapOvr>
    <a:masterClrMapping/>
  </p:clrMapOvr>
  <p:transition spd="slow">
    <p:wipe dir="r"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79DB5C-0895-4C99-A230-0E0D5D2C3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Optimasi Citra Kelas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EE6A09-B407-48E6-9424-7763C48058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EA4B6-0A06-45D7-B7BF-F41801AEE81A}" type="datetime1">
              <a:rPr lang="id-ID" smtClean="0"/>
              <a:t>07/08/2019</a:t>
            </a:fld>
            <a:endParaRPr lang="id-ID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27EBBC-709F-46B8-B532-8AEA7799AA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Machine Learning: Pengantar Deep Learning</a:t>
            </a:r>
            <a:endParaRPr lang="id-ID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B68C38-F2C8-4E36-BC87-5B2981E8C9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48</a:t>
            </a:fld>
            <a:endParaRPr lang="id-ID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24FE4365-1E0B-4FAB-8311-8836D46EFF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59448" y="949925"/>
            <a:ext cx="7864792" cy="5729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730832"/>
      </p:ext>
    </p:extLst>
  </p:cSld>
  <p:clrMapOvr>
    <a:masterClrMapping/>
  </p:clrMapOvr>
  <p:transition spd="slow">
    <p:wipe dir="r"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79DB5C-0895-4C99-A230-0E0D5D2C3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Optimasi Citra Kelas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EE6A09-B407-48E6-9424-7763C48058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EA4B6-0A06-45D7-B7BF-F41801AEE81A}" type="datetime1">
              <a:rPr lang="id-ID" smtClean="0"/>
              <a:t>07/08/2019</a:t>
            </a:fld>
            <a:endParaRPr lang="id-ID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27EBBC-709F-46B8-B532-8AEA7799AA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Machine Learning: Pengantar Deep Learning</a:t>
            </a:r>
            <a:endParaRPr lang="id-ID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B68C38-F2C8-4E36-BC87-5B2981E8C9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49</a:t>
            </a:fld>
            <a:endParaRPr lang="id-ID" dirty="0"/>
          </a:p>
        </p:txBody>
      </p:sp>
      <p:pic>
        <p:nvPicPr>
          <p:cNvPr id="11" name="Content Placeholder 8">
            <a:extLst>
              <a:ext uri="{FF2B5EF4-FFF2-40B4-BE49-F238E27FC236}">
                <a16:creationId xmlns:a16="http://schemas.microsoft.com/office/drawing/2014/main" id="{724539DB-FC15-4A8E-930E-7AEB0BD97C8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1357024"/>
            <a:ext cx="9144000" cy="4749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015846"/>
      </p:ext>
    </p:extLst>
  </p:cSld>
  <p:clrMapOvr>
    <a:masterClrMapping/>
  </p:clrMapOvr>
  <p:transition spd="slow">
    <p:wipe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881F4B-1B0F-4A34-957D-BF0991A5BB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EA4B6-0A06-45D7-B7BF-F41801AEE81A}" type="datetime1">
              <a:rPr lang="id-ID" smtClean="0"/>
              <a:t>07/08/2019</a:t>
            </a:fld>
            <a:endParaRPr lang="id-ID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AD156E-F916-48DA-A1ED-E74758E16B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Machine Learning: </a:t>
            </a:r>
            <a:r>
              <a:rPr lang="en-US" dirty="0" err="1"/>
              <a:t>Pengantar</a:t>
            </a:r>
            <a:r>
              <a:rPr lang="en-US" dirty="0"/>
              <a:t> Deep Learning</a:t>
            </a:r>
            <a:endParaRPr lang="id-ID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A89B2F-6204-49C1-8ABB-AEC86E4D5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5</a:t>
            </a:fld>
            <a:endParaRPr lang="id-ID" dirty="0"/>
          </a:p>
        </p:txBody>
      </p:sp>
      <p:sp>
        <p:nvSpPr>
          <p:cNvPr id="8" name="Title 6">
            <a:extLst>
              <a:ext uri="{FF2B5EF4-FFF2-40B4-BE49-F238E27FC236}">
                <a16:creationId xmlns:a16="http://schemas.microsoft.com/office/drawing/2014/main" id="{C562BFDE-5F13-461B-BD84-A2D08C7035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781" y="3001929"/>
            <a:ext cx="8326438" cy="641239"/>
          </a:xfrm>
        </p:spPr>
        <p:txBody>
          <a:bodyPr>
            <a:normAutofit/>
          </a:bodyPr>
          <a:lstStyle/>
          <a:p>
            <a:r>
              <a:rPr lang="id-ID" dirty="0"/>
              <a:t>Visualisasi Arsitektur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9309559"/>
      </p:ext>
    </p:extLst>
  </p:cSld>
  <p:clrMapOvr>
    <a:masterClrMapping/>
  </p:clrMapOvr>
  <p:transition spd="slow">
    <p:wipe dir="r"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79DB5C-0895-4C99-A230-0E0D5D2C3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Optimasi Citra Kelas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7FF5A8-CD06-41DB-967E-FFC2C964D9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d-ID" sz="2400" dirty="0"/>
              <a:t>Bisa juga dilakukan untuk </a:t>
            </a:r>
            <a:r>
              <a:rPr lang="id-ID" sz="2400" dirty="0">
                <a:solidFill>
                  <a:srgbClr val="C00000"/>
                </a:solidFill>
              </a:rPr>
              <a:t>neuron</a:t>
            </a:r>
            <a:r>
              <a:rPr lang="id-ID" sz="2400" dirty="0"/>
              <a:t>/</a:t>
            </a:r>
            <a:r>
              <a:rPr lang="id-ID" sz="2400" dirty="0">
                <a:solidFill>
                  <a:srgbClr val="C00000"/>
                </a:solidFill>
              </a:rPr>
              <a:t>filter</a:t>
            </a:r>
            <a:r>
              <a:rPr lang="id-ID" sz="2400" dirty="0"/>
              <a:t> di layer manapun</a:t>
            </a:r>
          </a:p>
          <a:p>
            <a:r>
              <a:rPr lang="id-ID" sz="2400" dirty="0">
                <a:solidFill>
                  <a:srgbClr val="C00000"/>
                </a:solidFill>
              </a:rPr>
              <a:t>menggambar</a:t>
            </a:r>
            <a:r>
              <a:rPr lang="id-ID" sz="2400" dirty="0"/>
              <a:t> (mengoptimasi input) yang akan </a:t>
            </a:r>
            <a:r>
              <a:rPr lang="id-ID" sz="2400" dirty="0">
                <a:solidFill>
                  <a:srgbClr val="C00000"/>
                </a:solidFill>
              </a:rPr>
              <a:t>mengaktifkan</a:t>
            </a:r>
            <a:r>
              <a:rPr lang="id-ID" sz="2400" dirty="0"/>
              <a:t> suatu neuron/filter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EE6A09-B407-48E6-9424-7763C48058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EA4B6-0A06-45D7-B7BF-F41801AEE81A}" type="datetime1">
              <a:rPr lang="id-ID" smtClean="0"/>
              <a:t>07/08/2019</a:t>
            </a:fld>
            <a:endParaRPr lang="id-ID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27EBBC-709F-46B8-B532-8AEA7799AA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Machine Learning: Pengantar Deep Learning</a:t>
            </a:r>
            <a:endParaRPr lang="id-ID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B68C38-F2C8-4E36-BC87-5B2981E8C9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50</a:t>
            </a:fld>
            <a:endParaRPr lang="id-ID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8AC4B1F-52B7-4214-8307-4968E564B2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2109" y="3561080"/>
            <a:ext cx="6414322" cy="240200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B54BB27-5020-4C5B-99C1-88345C34DEFC}"/>
              </a:ext>
            </a:extLst>
          </p:cNvPr>
          <p:cNvSpPr/>
          <p:nvPr/>
        </p:nvSpPr>
        <p:spPr>
          <a:xfrm>
            <a:off x="408301" y="3963575"/>
            <a:ext cx="1194603" cy="1332854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Zero Image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D54D73C1-943E-411E-8252-28A908FB6231}"/>
              </a:ext>
            </a:extLst>
          </p:cNvPr>
          <p:cNvSpPr/>
          <p:nvPr/>
        </p:nvSpPr>
        <p:spPr>
          <a:xfrm>
            <a:off x="1826308" y="4309382"/>
            <a:ext cx="442335" cy="641239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7D384FD8-3013-4D62-9B6B-FCA9F341A324}"/>
              </a:ext>
            </a:extLst>
          </p:cNvPr>
          <p:cNvSpPr/>
          <p:nvPr/>
        </p:nvSpPr>
        <p:spPr>
          <a:xfrm>
            <a:off x="3017520" y="3256283"/>
            <a:ext cx="4943642" cy="2706802"/>
          </a:xfrm>
          <a:prstGeom prst="rightArrow">
            <a:avLst>
              <a:gd name="adj1" fmla="val 50000"/>
              <a:gd name="adj2" fmla="val 31232"/>
            </a:avLst>
          </a:prstGeom>
          <a:gradFill>
            <a:gsLst>
              <a:gs pos="0">
                <a:schemeClr val="accent1">
                  <a:satMod val="103000"/>
                  <a:lumMod val="102000"/>
                  <a:tint val="94000"/>
                  <a:alpha val="10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  <a:alpha val="1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  <a:alpha val="10000"/>
                </a:schemeClr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2632A2B7-034A-4C82-9E61-4A4F27C9C551}"/>
              </a:ext>
            </a:extLst>
          </p:cNvPr>
          <p:cNvSpPr/>
          <p:nvPr/>
        </p:nvSpPr>
        <p:spPr>
          <a:xfrm flipH="1">
            <a:off x="3149600" y="3581403"/>
            <a:ext cx="4943642" cy="2706802"/>
          </a:xfrm>
          <a:prstGeom prst="rightArrow">
            <a:avLst>
              <a:gd name="adj1" fmla="val 50000"/>
              <a:gd name="adj2" fmla="val 31232"/>
            </a:avLst>
          </a:prstGeom>
          <a:gradFill>
            <a:gsLst>
              <a:gs pos="0">
                <a:schemeClr val="accent2">
                  <a:lumMod val="75000"/>
                  <a:alpha val="10000"/>
                </a:schemeClr>
              </a:gs>
              <a:gs pos="50000">
                <a:schemeClr val="accent2">
                  <a:alpha val="10000"/>
                </a:schemeClr>
              </a:gs>
              <a:gs pos="100000">
                <a:schemeClr val="accent2">
                  <a:lumMod val="40000"/>
                  <a:lumOff val="60000"/>
                  <a:alpha val="10000"/>
                </a:schemeClr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77B4946-CAA6-473B-9237-9CB1D52AB335}"/>
              </a:ext>
            </a:extLst>
          </p:cNvPr>
          <p:cNvSpPr/>
          <p:nvPr/>
        </p:nvSpPr>
        <p:spPr>
          <a:xfrm>
            <a:off x="714857" y="4479948"/>
            <a:ext cx="1194603" cy="1332854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d-ID" dirty="0"/>
              <a:t>gradient input</a:t>
            </a:r>
            <a:endParaRPr lang="en-US" dirty="0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A65FA5FD-2D96-4136-B3CA-DFEF1B74E873}"/>
              </a:ext>
            </a:extLst>
          </p:cNvPr>
          <p:cNvSpPr/>
          <p:nvPr/>
        </p:nvSpPr>
        <p:spPr>
          <a:xfrm flipH="1">
            <a:off x="1765348" y="4634502"/>
            <a:ext cx="442335" cy="641239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286114"/>
      </p:ext>
    </p:extLst>
  </p:cSld>
  <p:clrMapOvr>
    <a:masterClrMapping/>
  </p:clrMapOvr>
  <p:transition spd="slow">
    <p:wipe dir="r"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79DB5C-0895-4C99-A230-0E0D5D2C3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Optimasi Citra Kelas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EE6A09-B407-48E6-9424-7763C48058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EA4B6-0A06-45D7-B7BF-F41801AEE81A}" type="datetime1">
              <a:rPr lang="id-ID" smtClean="0"/>
              <a:t>07/08/2019</a:t>
            </a:fld>
            <a:endParaRPr lang="id-ID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27EBBC-709F-46B8-B532-8AEA7799AA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Machine Learning: Pengantar Deep Learning</a:t>
            </a:r>
            <a:endParaRPr lang="id-ID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B68C38-F2C8-4E36-BC87-5B2981E8C9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51</a:t>
            </a:fld>
            <a:endParaRPr lang="id-ID" dirty="0"/>
          </a:p>
        </p:txBody>
      </p:sp>
      <p:pic>
        <p:nvPicPr>
          <p:cNvPr id="7" name="Content Placeholder 7">
            <a:extLst>
              <a:ext uri="{FF2B5EF4-FFF2-40B4-BE49-F238E27FC236}">
                <a16:creationId xmlns:a16="http://schemas.microsoft.com/office/drawing/2014/main" id="{D9C56A5E-B21F-496F-BE4B-F4208B3577B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1596518"/>
            <a:ext cx="9103323" cy="4103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147475"/>
      </p:ext>
    </p:extLst>
  </p:cSld>
  <p:clrMapOvr>
    <a:masterClrMapping/>
  </p:clrMapOvr>
  <p:transition spd="slow">
    <p:wipe dir="r"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881F4B-1B0F-4A34-957D-BF0991A5BB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EA4B6-0A06-45D7-B7BF-F41801AEE81A}" type="datetime1">
              <a:rPr lang="id-ID" smtClean="0"/>
              <a:t>07/08/2019</a:t>
            </a:fld>
            <a:endParaRPr lang="id-ID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AD156E-F916-48DA-A1ED-E74758E16B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Machine Learning: </a:t>
            </a:r>
            <a:r>
              <a:rPr lang="en-US" dirty="0" err="1"/>
              <a:t>Pengantar</a:t>
            </a:r>
            <a:r>
              <a:rPr lang="en-US" dirty="0"/>
              <a:t> Deep Learning</a:t>
            </a:r>
            <a:endParaRPr lang="id-ID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A89B2F-6204-49C1-8ABB-AEC86E4D5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52</a:t>
            </a:fld>
            <a:endParaRPr lang="id-ID" dirty="0"/>
          </a:p>
        </p:txBody>
      </p:sp>
      <p:sp>
        <p:nvSpPr>
          <p:cNvPr id="8" name="Title 6">
            <a:extLst>
              <a:ext uri="{FF2B5EF4-FFF2-40B4-BE49-F238E27FC236}">
                <a16:creationId xmlns:a16="http://schemas.microsoft.com/office/drawing/2014/main" id="{C562BFDE-5F13-461B-BD84-A2D08C7035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781" y="3001929"/>
            <a:ext cx="8326438" cy="641239"/>
          </a:xfrm>
        </p:spPr>
        <p:txBody>
          <a:bodyPr>
            <a:normAutofit fontScale="90000"/>
          </a:bodyPr>
          <a:lstStyle/>
          <a:p>
            <a:r>
              <a:rPr lang="id-ID" dirty="0"/>
              <a:t>Next:</a:t>
            </a:r>
            <a:br>
              <a:rPr lang="id-ID" dirty="0"/>
            </a:br>
            <a:r>
              <a:rPr lang="en-US" sz="4000" dirty="0"/>
              <a:t>D</a:t>
            </a:r>
            <a:r>
              <a:rPr lang="id-ID" sz="4000" dirty="0"/>
              <a:t>eep Dream </a:t>
            </a:r>
            <a:r>
              <a:rPr lang="id-ID" dirty="0"/>
              <a:t>dan</a:t>
            </a:r>
            <a:r>
              <a:rPr lang="id-ID" sz="4000" dirty="0"/>
              <a:t> Style Transfer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9022158"/>
      </p:ext>
    </p:extLst>
  </p:cSld>
  <p:clrMapOvr>
    <a:masterClrMapping/>
  </p:clrMapOvr>
  <p:transition spd="slow">
    <p:wipe dir="r"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088EDB95-D57D-43D6-839D-F21AFB3EFF2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22" r="2424"/>
          <a:stretch/>
        </p:blipFill>
        <p:spPr>
          <a:xfrm>
            <a:off x="4082473" y="0"/>
            <a:ext cx="5061527" cy="68580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539FCA66-5646-4B0E-8DAB-6A9D8EC1C265}"/>
              </a:ext>
            </a:extLst>
          </p:cNvPr>
          <p:cNvGrpSpPr/>
          <p:nvPr/>
        </p:nvGrpSpPr>
        <p:grpSpPr>
          <a:xfrm>
            <a:off x="479456" y="3027641"/>
            <a:ext cx="2716277" cy="1073283"/>
            <a:chOff x="2206243" y="3959676"/>
            <a:chExt cx="2716277" cy="1073283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C0680D9-1347-439D-B54E-62825519D7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11537" y="4518056"/>
              <a:ext cx="187746" cy="187746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4A983BD-FDF3-467D-B6FC-5262B278349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11537" y="4066816"/>
              <a:ext cx="187746" cy="187746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74C9ED1-F614-40B7-B987-364331AEA7A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11537" y="4292436"/>
              <a:ext cx="187746" cy="187746"/>
            </a:xfrm>
            <a:prstGeom prst="rect">
              <a:avLst/>
            </a:prstGeom>
          </p:spPr>
        </p:pic>
        <p:sp>
          <p:nvSpPr>
            <p:cNvPr id="10" name="Title 1">
              <a:extLst>
                <a:ext uri="{FF2B5EF4-FFF2-40B4-BE49-F238E27FC236}">
                  <a16:creationId xmlns:a16="http://schemas.microsoft.com/office/drawing/2014/main" id="{1D067117-5FDC-4612-B064-B663709B1833}"/>
                </a:ext>
              </a:extLst>
            </p:cNvPr>
            <p:cNvSpPr txBox="1">
              <a:spLocks/>
            </p:cNvSpPr>
            <p:nvPr/>
          </p:nvSpPr>
          <p:spPr>
            <a:xfrm>
              <a:off x="2424490" y="3959676"/>
              <a:ext cx="1993143" cy="37841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fontAlgn="base"/>
              <a:r>
                <a:rPr lang="en-US" sz="1400" dirty="0" err="1">
                  <a:solidFill>
                    <a:srgbClr val="4472C4">
                      <a:lumMod val="50000"/>
                    </a:srgbClr>
                  </a:solidFill>
                  <a:latin typeface="HP Simplified" panose="020B0606020204020204" pitchFamily="34" charset="0"/>
                </a:rPr>
                <a:t>digitalent.kominfo</a:t>
              </a:r>
              <a:endParaRPr lang="en-US" sz="7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endParaRPr>
            </a:p>
          </p:txBody>
        </p:sp>
        <p:sp>
          <p:nvSpPr>
            <p:cNvPr id="11" name="Title 1">
              <a:extLst>
                <a:ext uri="{FF2B5EF4-FFF2-40B4-BE49-F238E27FC236}">
                  <a16:creationId xmlns:a16="http://schemas.microsoft.com/office/drawing/2014/main" id="{1836F539-354E-46E3-8616-C5F4B6531B84}"/>
                </a:ext>
              </a:extLst>
            </p:cNvPr>
            <p:cNvSpPr txBox="1">
              <a:spLocks/>
            </p:cNvSpPr>
            <p:nvPr/>
          </p:nvSpPr>
          <p:spPr>
            <a:xfrm>
              <a:off x="2424490" y="4187630"/>
              <a:ext cx="1993143" cy="37841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fontAlgn="base"/>
              <a:r>
                <a:rPr lang="en-US" sz="1400" dirty="0" err="1">
                  <a:solidFill>
                    <a:srgbClr val="4472C4">
                      <a:lumMod val="50000"/>
                    </a:srgbClr>
                  </a:solidFill>
                  <a:latin typeface="HP Simplified" panose="020B0606020204020204" pitchFamily="34" charset="0"/>
                </a:rPr>
                <a:t>digitalent.kominfo</a:t>
              </a:r>
              <a:endParaRPr lang="en-US" sz="7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endParaRPr>
            </a:p>
          </p:txBody>
        </p:sp>
        <p:sp>
          <p:nvSpPr>
            <p:cNvPr id="12" name="Title 1">
              <a:extLst>
                <a:ext uri="{FF2B5EF4-FFF2-40B4-BE49-F238E27FC236}">
                  <a16:creationId xmlns:a16="http://schemas.microsoft.com/office/drawing/2014/main" id="{01C47935-32DD-4412-BB89-98F47C0CF21E}"/>
                </a:ext>
              </a:extLst>
            </p:cNvPr>
            <p:cNvSpPr txBox="1">
              <a:spLocks/>
            </p:cNvSpPr>
            <p:nvPr/>
          </p:nvSpPr>
          <p:spPr>
            <a:xfrm>
              <a:off x="2424490" y="4422719"/>
              <a:ext cx="1993143" cy="37841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fontAlgn="base"/>
              <a:r>
                <a:rPr lang="en-US" sz="1400" dirty="0" err="1">
                  <a:solidFill>
                    <a:srgbClr val="4472C4">
                      <a:lumMod val="50000"/>
                    </a:srgbClr>
                  </a:solidFill>
                  <a:latin typeface="HP Simplified" panose="020B0606020204020204" pitchFamily="34" charset="0"/>
                </a:rPr>
                <a:t>DTS_kominfo</a:t>
              </a:r>
              <a:endParaRPr lang="en-US" sz="7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endParaRP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DCACA51-C325-4023-9C88-859ACDFAD9D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06243" y="4743676"/>
              <a:ext cx="193040" cy="193040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AB5299A3-9580-4C35-8ACF-51B39D383A60}"/>
                </a:ext>
              </a:extLst>
            </p:cNvPr>
            <p:cNvSpPr txBox="1">
              <a:spLocks/>
            </p:cNvSpPr>
            <p:nvPr/>
          </p:nvSpPr>
          <p:spPr>
            <a:xfrm>
              <a:off x="2424490" y="4654540"/>
              <a:ext cx="2498030" cy="37841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fontAlgn="base"/>
              <a:r>
                <a:rPr lang="en-US" sz="1400" dirty="0">
                  <a:solidFill>
                    <a:srgbClr val="4472C4">
                      <a:lumMod val="50000"/>
                    </a:srgbClr>
                  </a:solidFill>
                  <a:latin typeface="HP Simplified" panose="020B0606020204020204" pitchFamily="34" charset="0"/>
                </a:rPr>
                <a:t>Digital Talent Scholarship 2019</a:t>
              </a:r>
              <a:endParaRPr lang="en-US" sz="7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endParaRPr>
            </a:p>
          </p:txBody>
        </p:sp>
      </p:grpSp>
      <p:sp>
        <p:nvSpPr>
          <p:cNvPr id="15" name="Title 1">
            <a:extLst>
              <a:ext uri="{FF2B5EF4-FFF2-40B4-BE49-F238E27FC236}">
                <a16:creationId xmlns:a16="http://schemas.microsoft.com/office/drawing/2014/main" id="{15B4ECB2-1EA2-45BD-A1C4-83B0C6BDA2C2}"/>
              </a:ext>
            </a:extLst>
          </p:cNvPr>
          <p:cNvSpPr txBox="1">
            <a:spLocks/>
          </p:cNvSpPr>
          <p:nvPr/>
        </p:nvSpPr>
        <p:spPr>
          <a:xfrm>
            <a:off x="396745" y="1534458"/>
            <a:ext cx="1827720" cy="5877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/>
            <a:r>
              <a:rPr lang="en-US" sz="16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IKUTI KAMI</a:t>
            </a:r>
            <a:endParaRPr lang="en-US" sz="900" dirty="0">
              <a:solidFill>
                <a:srgbClr val="4472C4">
                  <a:lumMod val="50000"/>
                </a:srgbClr>
              </a:solidFill>
              <a:latin typeface="HP Simplified" panose="020B060602020402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9ECE9BA-4A57-4C40-8543-79ADE3BA9D81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24" t="28606" r="7380" b="32333"/>
          <a:stretch/>
        </p:blipFill>
        <p:spPr>
          <a:xfrm>
            <a:off x="314035" y="2050357"/>
            <a:ext cx="1827720" cy="86584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FE69A50C-EA9B-47A2-B1B3-8D385A77FE0F}"/>
              </a:ext>
            </a:extLst>
          </p:cNvPr>
          <p:cNvSpPr/>
          <p:nvPr/>
        </p:nvSpPr>
        <p:spPr>
          <a:xfrm>
            <a:off x="422449" y="4294918"/>
            <a:ext cx="5509449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/>
            <a:r>
              <a:rPr lang="en-US" sz="14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Pusat </a:t>
            </a:r>
            <a:r>
              <a:rPr lang="en-US" sz="1400" dirty="0" err="1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Pengembangan</a:t>
            </a:r>
            <a:r>
              <a:rPr lang="en-US" sz="14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 </a:t>
            </a:r>
            <a:r>
              <a:rPr lang="en-US" sz="1400" dirty="0" err="1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Profesi</a:t>
            </a:r>
            <a:r>
              <a:rPr lang="en-US" sz="14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 dan </a:t>
            </a:r>
            <a:r>
              <a:rPr lang="en-US" sz="1400" dirty="0" err="1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Sertifikasi</a:t>
            </a:r>
            <a:endParaRPr lang="en-US" sz="1400" dirty="0">
              <a:solidFill>
                <a:srgbClr val="4472C4">
                  <a:lumMod val="50000"/>
                </a:srgbClr>
              </a:solidFill>
              <a:latin typeface="HP Simplified" panose="020B0606020204020204" pitchFamily="34" charset="0"/>
            </a:endParaRPr>
          </a:p>
          <a:p>
            <a:pPr defTabSz="457200"/>
            <a:r>
              <a:rPr lang="en-US" sz="14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Badan </a:t>
            </a:r>
            <a:r>
              <a:rPr lang="en-US" sz="1400" dirty="0" err="1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Penelitian</a:t>
            </a:r>
            <a:r>
              <a:rPr lang="en-US" sz="14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 dan </a:t>
            </a:r>
            <a:r>
              <a:rPr lang="en-US" sz="1400" dirty="0" err="1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Pengembangan</a:t>
            </a:r>
            <a:r>
              <a:rPr lang="en-US" sz="14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 SDM</a:t>
            </a:r>
          </a:p>
          <a:p>
            <a:pPr defTabSz="457200"/>
            <a:r>
              <a:rPr lang="en-US" sz="14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Kementerian </a:t>
            </a:r>
            <a:r>
              <a:rPr lang="en-US" sz="1400" dirty="0" err="1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Komunikasi</a:t>
            </a:r>
            <a:r>
              <a:rPr lang="en-US" sz="14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 dan </a:t>
            </a:r>
            <a:r>
              <a:rPr lang="en-US" sz="1400" dirty="0" err="1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Informatika</a:t>
            </a:r>
            <a:endParaRPr lang="en-US" sz="1400" dirty="0">
              <a:solidFill>
                <a:srgbClr val="4472C4">
                  <a:lumMod val="50000"/>
                </a:srgbClr>
              </a:solidFill>
              <a:latin typeface="HP Simplified" panose="020B0606020204020204" pitchFamily="34" charset="0"/>
            </a:endParaRPr>
          </a:p>
          <a:p>
            <a:pPr defTabSz="457200"/>
            <a:r>
              <a:rPr lang="en-US" sz="14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Jl. Medan Merdeka Barat No. 9 </a:t>
            </a:r>
          </a:p>
          <a:p>
            <a:pPr defTabSz="457200"/>
            <a:r>
              <a:rPr lang="en-US" sz="14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(Gd. </a:t>
            </a:r>
            <a:r>
              <a:rPr lang="en-US" sz="1400" dirty="0" err="1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Belakang</a:t>
            </a:r>
            <a:r>
              <a:rPr lang="en-US" sz="14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 Lt. 4 - 5) </a:t>
            </a:r>
          </a:p>
          <a:p>
            <a:pPr defTabSz="457200"/>
            <a:r>
              <a:rPr lang="en-US" sz="14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Jakarta Pusat, 10110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D8B2030-99C4-4505-9667-DE6CE4B6CE0B}"/>
              </a:ext>
            </a:extLst>
          </p:cNvPr>
          <p:cNvGrpSpPr/>
          <p:nvPr/>
        </p:nvGrpSpPr>
        <p:grpSpPr>
          <a:xfrm>
            <a:off x="5674242" y="6327045"/>
            <a:ext cx="2170463" cy="378419"/>
            <a:chOff x="4279782" y="5408838"/>
            <a:chExt cx="2170463" cy="378419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587EFBD-0C26-4194-996D-1BA694E97DC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79782" y="5490038"/>
              <a:ext cx="216020" cy="216020"/>
            </a:xfrm>
            <a:prstGeom prst="rect">
              <a:avLst/>
            </a:prstGeom>
          </p:spPr>
        </p:pic>
        <p:sp>
          <p:nvSpPr>
            <p:cNvPr id="22" name="Title 1">
              <a:extLst>
                <a:ext uri="{FF2B5EF4-FFF2-40B4-BE49-F238E27FC236}">
                  <a16:creationId xmlns:a16="http://schemas.microsoft.com/office/drawing/2014/main" id="{D2C9E095-20A3-45B6-B340-94169BBF4AC4}"/>
                </a:ext>
              </a:extLst>
            </p:cNvPr>
            <p:cNvSpPr txBox="1">
              <a:spLocks/>
            </p:cNvSpPr>
            <p:nvPr/>
          </p:nvSpPr>
          <p:spPr>
            <a:xfrm>
              <a:off x="4457102" y="5408838"/>
              <a:ext cx="1993143" cy="37841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fontAlgn="base"/>
              <a:r>
                <a:rPr lang="en-US" sz="1400" dirty="0">
                  <a:solidFill>
                    <a:srgbClr val="4472C4">
                      <a:lumMod val="50000"/>
                    </a:srgbClr>
                  </a:solidFill>
                  <a:latin typeface="HP Simplified" panose="020B0606020204020204" pitchFamily="34" charset="0"/>
                </a:rPr>
                <a:t>digitalent.kominfo.go.id</a:t>
              </a:r>
              <a:endParaRPr lang="en-US" sz="7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endParaRPr>
            </a:p>
          </p:txBody>
        </p: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E1E39-A158-468F-B8F9-E26392EFBE34}" type="datetime1">
              <a:rPr lang="id-ID" smtClean="0">
                <a:solidFill>
                  <a:prstClr val="black">
                    <a:tint val="75000"/>
                  </a:prstClr>
                </a:solidFill>
              </a:rPr>
              <a:t>07/08/2019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Machine Learning: </a:t>
            </a:r>
            <a:r>
              <a:rPr lang="en-US" dirty="0" err="1">
                <a:solidFill>
                  <a:prstClr val="black">
                    <a:tint val="75000"/>
                  </a:prstClr>
                </a:solidFill>
              </a:rPr>
              <a:t>Pengantar</a:t>
            </a: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 Deep Learning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8790198"/>
      </p:ext>
    </p:extLst>
  </p:cSld>
  <p:clrMapOvr>
    <a:masterClrMapping/>
  </p:clrMapOvr>
  <p:transition spd="slow">
    <p:wipe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5C95EA-78ED-413F-AEFE-AD40E3CE5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Neural Network Architecture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147063-0731-46B9-9719-F9B3E3BED3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4897" y="1451811"/>
            <a:ext cx="8814723" cy="4724400"/>
          </a:xfrm>
        </p:spPr>
        <p:txBody>
          <a:bodyPr>
            <a:normAutofit/>
          </a:bodyPr>
          <a:lstStyle/>
          <a:p>
            <a:r>
              <a:rPr lang="id-ID" sz="2200" dirty="0"/>
              <a:t>Layer adalah bagian jaringan</a:t>
            </a:r>
            <a:br>
              <a:rPr lang="id-ID" sz="2200" dirty="0"/>
            </a:br>
            <a:r>
              <a:rPr lang="id-ID" sz="2200" dirty="0"/>
              <a:t>yang memiliki bobot</a:t>
            </a:r>
            <a:endParaRPr lang="en-US" sz="22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3C33E9-488A-4B7E-87F7-C76DD8DCC5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EA4B6-0A06-45D7-B7BF-F41801AEE81A}" type="datetime1">
              <a:rPr lang="id-ID" smtClean="0"/>
              <a:t>07/08/2019</a:t>
            </a:fld>
            <a:endParaRPr lang="id-ID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6CDE89-356A-479F-A205-79DC979001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Machine Learning: Pengantar Deep Learning</a:t>
            </a:r>
            <a:endParaRPr lang="id-ID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E65BD9-B1C5-4A40-A2B7-B838F13529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6</a:t>
            </a:fld>
            <a:endParaRPr lang="id-ID" dirty="0"/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4B934C10-E00C-49F4-9C10-FFA40F09CA11}"/>
              </a:ext>
            </a:extLst>
          </p:cNvPr>
          <p:cNvGrpSpPr/>
          <p:nvPr/>
        </p:nvGrpSpPr>
        <p:grpSpPr>
          <a:xfrm>
            <a:off x="4030190" y="1700511"/>
            <a:ext cx="4516241" cy="2607308"/>
            <a:chOff x="4496972" y="3282627"/>
            <a:chExt cx="4516241" cy="2607308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6C1E5C37-9C1A-4EB9-9C80-8CF01D98ECAD}"/>
                </a:ext>
              </a:extLst>
            </p:cNvPr>
            <p:cNvSpPr/>
            <p:nvPr/>
          </p:nvSpPr>
          <p:spPr>
            <a:xfrm>
              <a:off x="7064422" y="3301597"/>
              <a:ext cx="396240" cy="2085118"/>
            </a:xfrm>
            <a:prstGeom prst="rect">
              <a:avLst/>
            </a:prstGeom>
            <a:solidFill>
              <a:srgbClr val="0066A1">
                <a:lumMod val="20000"/>
                <a:lumOff val="80000"/>
              </a:srgbClr>
            </a:solidFill>
            <a:ln w="25400" cap="flat" cmpd="sng" algn="ctr">
              <a:solidFill>
                <a:srgbClr val="0066A1">
                  <a:lumMod val="20000"/>
                  <a:lumOff val="8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D3AFBF47-4A34-457F-BA4F-C7707DF18446}"/>
                </a:ext>
              </a:extLst>
            </p:cNvPr>
            <p:cNvSpPr/>
            <p:nvPr/>
          </p:nvSpPr>
          <p:spPr>
            <a:xfrm>
              <a:off x="4870130" y="3461586"/>
              <a:ext cx="444500" cy="1727200"/>
            </a:xfrm>
            <a:prstGeom prst="rect">
              <a:avLst/>
            </a:prstGeom>
            <a:solidFill>
              <a:srgbClr val="6B1F7C">
                <a:lumMod val="20000"/>
                <a:lumOff val="80000"/>
              </a:srgbClr>
            </a:solidFill>
            <a:ln w="25400" cap="flat" cmpd="sng" algn="ctr">
              <a:solidFill>
                <a:srgbClr val="6B1F7C">
                  <a:lumMod val="20000"/>
                  <a:lumOff val="8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AD29D2D8-C105-4610-B6E0-AFD3948E3576}"/>
                </a:ext>
              </a:extLst>
            </p:cNvPr>
            <p:cNvSpPr/>
            <p:nvPr/>
          </p:nvSpPr>
          <p:spPr>
            <a:xfrm>
              <a:off x="6010590" y="3282627"/>
              <a:ext cx="396240" cy="2085118"/>
            </a:xfrm>
            <a:prstGeom prst="rect">
              <a:avLst/>
            </a:prstGeom>
            <a:solidFill>
              <a:srgbClr val="0066A1">
                <a:lumMod val="20000"/>
                <a:lumOff val="80000"/>
              </a:srgbClr>
            </a:solidFill>
            <a:ln w="25400" cap="flat" cmpd="sng" algn="ctr">
              <a:solidFill>
                <a:srgbClr val="0066A1">
                  <a:lumMod val="20000"/>
                  <a:lumOff val="8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65B43179-86F3-4E75-805C-C15764405A04}"/>
                </a:ext>
              </a:extLst>
            </p:cNvPr>
            <p:cNvSpPr/>
            <p:nvPr/>
          </p:nvSpPr>
          <p:spPr>
            <a:xfrm>
              <a:off x="4920313" y="3634799"/>
              <a:ext cx="344134" cy="344134"/>
            </a:xfrm>
            <a:prstGeom prst="ellipse">
              <a:avLst/>
            </a:prstGeom>
            <a:solidFill>
              <a:sysClr val="window" lastClr="FFFFFF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rPr>
                <a:t>-</a:t>
              </a: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A054C66F-C105-4707-BB6F-378098B3FEFD}"/>
                </a:ext>
              </a:extLst>
            </p:cNvPr>
            <p:cNvSpPr/>
            <p:nvPr/>
          </p:nvSpPr>
          <p:spPr>
            <a:xfrm>
              <a:off x="4920313" y="4153119"/>
              <a:ext cx="344134" cy="344134"/>
            </a:xfrm>
            <a:prstGeom prst="ellipse">
              <a:avLst/>
            </a:prstGeom>
            <a:solidFill>
              <a:sysClr val="window" lastClr="FFFFFF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rPr>
                <a:t>-</a:t>
              </a:r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E1F44DC1-0D8E-4CDD-81D4-36897B95D0A1}"/>
                </a:ext>
              </a:extLst>
            </p:cNvPr>
            <p:cNvSpPr/>
            <p:nvPr/>
          </p:nvSpPr>
          <p:spPr>
            <a:xfrm>
              <a:off x="4920313" y="4637641"/>
              <a:ext cx="344134" cy="344134"/>
            </a:xfrm>
            <a:prstGeom prst="ellipse">
              <a:avLst/>
            </a:prstGeom>
            <a:solidFill>
              <a:sysClr val="window" lastClr="FFFFFF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rPr>
                <a:t>-</a:t>
              </a:r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7E1BBCD2-DE70-4827-9C7D-E7F8AA6041F5}"/>
                </a:ext>
              </a:extLst>
            </p:cNvPr>
            <p:cNvSpPr/>
            <p:nvPr/>
          </p:nvSpPr>
          <p:spPr>
            <a:xfrm>
              <a:off x="6036643" y="3402585"/>
              <a:ext cx="344134" cy="344134"/>
            </a:xfrm>
            <a:prstGeom prst="ellipse">
              <a:avLst/>
            </a:prstGeom>
            <a:solidFill>
              <a:sysClr val="window" lastClr="FFFFFF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D091667B-E393-4C73-A496-98FB9FCA48B0}"/>
                </a:ext>
              </a:extLst>
            </p:cNvPr>
            <p:cNvSpPr/>
            <p:nvPr/>
          </p:nvSpPr>
          <p:spPr>
            <a:xfrm>
              <a:off x="6036643" y="3863298"/>
              <a:ext cx="344134" cy="344134"/>
            </a:xfrm>
            <a:prstGeom prst="ellipse">
              <a:avLst/>
            </a:prstGeom>
            <a:solidFill>
              <a:sysClr val="window" lastClr="FFFFFF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BFC569AD-9A9D-476B-AFC9-1F4E3ED4C541}"/>
                </a:ext>
              </a:extLst>
            </p:cNvPr>
            <p:cNvSpPr/>
            <p:nvPr/>
          </p:nvSpPr>
          <p:spPr>
            <a:xfrm>
              <a:off x="6036643" y="4324011"/>
              <a:ext cx="344134" cy="344134"/>
            </a:xfrm>
            <a:prstGeom prst="ellipse">
              <a:avLst/>
            </a:prstGeom>
            <a:solidFill>
              <a:sysClr val="window" lastClr="FFFFFF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81827DA7-5073-4247-A39F-BA007A96348B}"/>
                </a:ext>
              </a:extLst>
            </p:cNvPr>
            <p:cNvSpPr/>
            <p:nvPr/>
          </p:nvSpPr>
          <p:spPr>
            <a:xfrm>
              <a:off x="6036643" y="4799472"/>
              <a:ext cx="344134" cy="344134"/>
            </a:xfrm>
            <a:prstGeom prst="ellipse">
              <a:avLst/>
            </a:prstGeom>
            <a:solidFill>
              <a:sysClr val="window" lastClr="FFFFFF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38258427-56DC-46BB-8F79-7CCC69527D31}"/>
                </a:ext>
              </a:extLst>
            </p:cNvPr>
            <p:cNvCxnSpPr>
              <a:stCxn id="73" idx="6"/>
              <a:endCxn id="76" idx="2"/>
            </p:cNvCxnSpPr>
            <p:nvPr/>
          </p:nvCxnSpPr>
          <p:spPr>
            <a:xfrm flipV="1">
              <a:off x="5264447" y="3574652"/>
              <a:ext cx="772196" cy="232214"/>
            </a:xfrm>
            <a:prstGeom prst="straightConnector1">
              <a:avLst/>
            </a:prstGeom>
            <a:noFill/>
            <a:ln w="9525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  <a:tailEnd type="triangle"/>
            </a:ln>
            <a:effectLst/>
          </p:spPr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AB4C50F4-496D-4925-87C6-921BA6DFA569}"/>
                </a:ext>
              </a:extLst>
            </p:cNvPr>
            <p:cNvCxnSpPr>
              <a:stCxn id="73" idx="6"/>
              <a:endCxn id="77" idx="2"/>
            </p:cNvCxnSpPr>
            <p:nvPr/>
          </p:nvCxnSpPr>
          <p:spPr>
            <a:xfrm>
              <a:off x="5264447" y="3806866"/>
              <a:ext cx="772196" cy="228499"/>
            </a:xfrm>
            <a:prstGeom prst="straightConnector1">
              <a:avLst/>
            </a:prstGeom>
            <a:noFill/>
            <a:ln w="9525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  <a:tailEnd type="triangle"/>
            </a:ln>
            <a:effectLst/>
          </p:spPr>
        </p:cxn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8FDFFDC6-54AE-46A7-8E89-A7F0369E6A3B}"/>
                </a:ext>
              </a:extLst>
            </p:cNvPr>
            <p:cNvCxnSpPr>
              <a:stCxn id="74" idx="6"/>
              <a:endCxn id="76" idx="2"/>
            </p:cNvCxnSpPr>
            <p:nvPr/>
          </p:nvCxnSpPr>
          <p:spPr>
            <a:xfrm flipV="1">
              <a:off x="5264447" y="3574652"/>
              <a:ext cx="772196" cy="750534"/>
            </a:xfrm>
            <a:prstGeom prst="straightConnector1">
              <a:avLst/>
            </a:prstGeom>
            <a:noFill/>
            <a:ln w="9525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  <a:tailEnd type="triangle"/>
            </a:ln>
            <a:effectLst/>
          </p:spPr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C19954B6-1B75-4306-B01F-74DB654DF74D}"/>
                </a:ext>
              </a:extLst>
            </p:cNvPr>
            <p:cNvCxnSpPr>
              <a:stCxn id="74" idx="6"/>
              <a:endCxn id="77" idx="2"/>
            </p:cNvCxnSpPr>
            <p:nvPr/>
          </p:nvCxnSpPr>
          <p:spPr>
            <a:xfrm flipV="1">
              <a:off x="5264447" y="4035365"/>
              <a:ext cx="772196" cy="289821"/>
            </a:xfrm>
            <a:prstGeom prst="straightConnector1">
              <a:avLst/>
            </a:prstGeom>
            <a:noFill/>
            <a:ln w="9525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  <a:tailEnd type="triangle"/>
            </a:ln>
            <a:effectLst/>
          </p:spPr>
        </p:cxn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91859936-F295-4DFF-AC96-D0481160B771}"/>
                </a:ext>
              </a:extLst>
            </p:cNvPr>
            <p:cNvCxnSpPr>
              <a:stCxn id="74" idx="6"/>
              <a:endCxn id="78" idx="2"/>
            </p:cNvCxnSpPr>
            <p:nvPr/>
          </p:nvCxnSpPr>
          <p:spPr>
            <a:xfrm>
              <a:off x="5264447" y="4325186"/>
              <a:ext cx="772196" cy="170892"/>
            </a:xfrm>
            <a:prstGeom prst="straightConnector1">
              <a:avLst/>
            </a:prstGeom>
            <a:noFill/>
            <a:ln w="9525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  <a:tailEnd type="triangle"/>
            </a:ln>
            <a:effectLst/>
          </p:spPr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F468284B-53E4-4DD1-B999-43A1977D6E72}"/>
                </a:ext>
              </a:extLst>
            </p:cNvPr>
            <p:cNvCxnSpPr>
              <a:stCxn id="74" idx="6"/>
              <a:endCxn id="79" idx="2"/>
            </p:cNvCxnSpPr>
            <p:nvPr/>
          </p:nvCxnSpPr>
          <p:spPr>
            <a:xfrm>
              <a:off x="5264447" y="4325186"/>
              <a:ext cx="772196" cy="646353"/>
            </a:xfrm>
            <a:prstGeom prst="straightConnector1">
              <a:avLst/>
            </a:prstGeom>
            <a:noFill/>
            <a:ln w="9525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  <a:tailEnd type="triangle"/>
            </a:ln>
            <a:effectLst/>
          </p:spPr>
        </p:cxn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DFE4EA02-DF11-4271-8419-40465C0AF047}"/>
                </a:ext>
              </a:extLst>
            </p:cNvPr>
            <p:cNvCxnSpPr>
              <a:stCxn id="75" idx="6"/>
              <a:endCxn id="78" idx="2"/>
            </p:cNvCxnSpPr>
            <p:nvPr/>
          </p:nvCxnSpPr>
          <p:spPr>
            <a:xfrm flipV="1">
              <a:off x="5264447" y="4496078"/>
              <a:ext cx="772196" cy="313630"/>
            </a:xfrm>
            <a:prstGeom prst="straightConnector1">
              <a:avLst/>
            </a:prstGeom>
            <a:noFill/>
            <a:ln w="9525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  <a:tailEnd type="triangle"/>
            </a:ln>
            <a:effectLst/>
          </p:spPr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DC7B65A5-5D00-4943-AE11-33D6854DA762}"/>
                </a:ext>
              </a:extLst>
            </p:cNvPr>
            <p:cNvCxnSpPr>
              <a:stCxn id="75" idx="6"/>
              <a:endCxn id="79" idx="2"/>
            </p:cNvCxnSpPr>
            <p:nvPr/>
          </p:nvCxnSpPr>
          <p:spPr>
            <a:xfrm>
              <a:off x="5264447" y="4809708"/>
              <a:ext cx="772196" cy="161831"/>
            </a:xfrm>
            <a:prstGeom prst="straightConnector1">
              <a:avLst/>
            </a:prstGeom>
            <a:noFill/>
            <a:ln w="9525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  <a:tailEnd type="triangle"/>
            </a:ln>
            <a:effectLst/>
          </p:spPr>
        </p:cxn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B08A1B64-626A-4CA5-95CB-1F431C93866D}"/>
                </a:ext>
              </a:extLst>
            </p:cNvPr>
            <p:cNvCxnSpPr>
              <a:stCxn id="73" idx="6"/>
              <a:endCxn id="78" idx="2"/>
            </p:cNvCxnSpPr>
            <p:nvPr/>
          </p:nvCxnSpPr>
          <p:spPr>
            <a:xfrm>
              <a:off x="5264447" y="3806866"/>
              <a:ext cx="772196" cy="689212"/>
            </a:xfrm>
            <a:prstGeom prst="straightConnector1">
              <a:avLst/>
            </a:prstGeom>
            <a:noFill/>
            <a:ln w="9525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  <a:tailEnd type="triangle"/>
            </a:ln>
            <a:effectLst/>
          </p:spPr>
        </p:cxn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FCC6FEC2-AAAE-4CBB-BA02-8AA551AC234F}"/>
                </a:ext>
              </a:extLst>
            </p:cNvPr>
            <p:cNvCxnSpPr>
              <a:stCxn id="73" idx="6"/>
              <a:endCxn id="79" idx="2"/>
            </p:cNvCxnSpPr>
            <p:nvPr/>
          </p:nvCxnSpPr>
          <p:spPr>
            <a:xfrm>
              <a:off x="5264447" y="3806866"/>
              <a:ext cx="772196" cy="1164673"/>
            </a:xfrm>
            <a:prstGeom prst="straightConnector1">
              <a:avLst/>
            </a:prstGeom>
            <a:noFill/>
            <a:ln w="9525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  <a:tailEnd type="triangle"/>
            </a:ln>
            <a:effectLst/>
          </p:spPr>
        </p:cxn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DDB0923D-8437-4302-B93E-41125E2FCC94}"/>
                </a:ext>
              </a:extLst>
            </p:cNvPr>
            <p:cNvCxnSpPr>
              <a:stCxn id="75" idx="6"/>
              <a:endCxn id="76" idx="2"/>
            </p:cNvCxnSpPr>
            <p:nvPr/>
          </p:nvCxnSpPr>
          <p:spPr>
            <a:xfrm flipV="1">
              <a:off x="5264447" y="3574652"/>
              <a:ext cx="772196" cy="1235056"/>
            </a:xfrm>
            <a:prstGeom prst="straightConnector1">
              <a:avLst/>
            </a:prstGeom>
            <a:noFill/>
            <a:ln w="9525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  <a:tailEnd type="triangle"/>
            </a:ln>
            <a:effectLst/>
          </p:spPr>
        </p:cxn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31F8FB90-44E5-4513-AD1B-52B75918B66B}"/>
                </a:ext>
              </a:extLst>
            </p:cNvPr>
            <p:cNvCxnSpPr>
              <a:stCxn id="75" idx="6"/>
              <a:endCxn id="77" idx="2"/>
            </p:cNvCxnSpPr>
            <p:nvPr/>
          </p:nvCxnSpPr>
          <p:spPr>
            <a:xfrm flipV="1">
              <a:off x="5264447" y="4035365"/>
              <a:ext cx="772196" cy="774343"/>
            </a:xfrm>
            <a:prstGeom prst="straightConnector1">
              <a:avLst/>
            </a:prstGeom>
            <a:noFill/>
            <a:ln w="9525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  <a:tailEnd type="triangle"/>
            </a:ln>
            <a:effectLst/>
          </p:spPr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0B0D8665-BB98-4DCA-97EB-6B6114D9ED72}"/>
                </a:ext>
              </a:extLst>
            </p:cNvPr>
            <p:cNvCxnSpPr>
              <a:stCxn id="104" idx="2"/>
              <a:endCxn id="76" idx="6"/>
            </p:cNvCxnSpPr>
            <p:nvPr/>
          </p:nvCxnSpPr>
          <p:spPr>
            <a:xfrm flipH="1" flipV="1">
              <a:off x="6380777" y="3574652"/>
              <a:ext cx="709698" cy="479683"/>
            </a:xfrm>
            <a:prstGeom prst="straightConnector1">
              <a:avLst/>
            </a:prstGeom>
            <a:noFill/>
            <a:ln w="9525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93" name="Straight Arrow Connector 92">
              <a:extLst>
                <a:ext uri="{FF2B5EF4-FFF2-40B4-BE49-F238E27FC236}">
                  <a16:creationId xmlns:a16="http://schemas.microsoft.com/office/drawing/2014/main" id="{C6C37463-31ED-4C61-8822-3726333E18CF}"/>
                </a:ext>
              </a:extLst>
            </p:cNvPr>
            <p:cNvCxnSpPr>
              <a:stCxn id="104" idx="2"/>
              <a:endCxn id="77" idx="6"/>
            </p:cNvCxnSpPr>
            <p:nvPr/>
          </p:nvCxnSpPr>
          <p:spPr>
            <a:xfrm flipH="1" flipV="1">
              <a:off x="6380777" y="4035365"/>
              <a:ext cx="709698" cy="18970"/>
            </a:xfrm>
            <a:prstGeom prst="straightConnector1">
              <a:avLst/>
            </a:prstGeom>
            <a:noFill/>
            <a:ln w="9525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8CD6C8D7-927C-4132-9E7E-75BAA1E30813}"/>
                </a:ext>
              </a:extLst>
            </p:cNvPr>
            <p:cNvCxnSpPr>
              <a:stCxn id="105" idx="2"/>
              <a:endCxn id="76" idx="6"/>
            </p:cNvCxnSpPr>
            <p:nvPr/>
          </p:nvCxnSpPr>
          <p:spPr>
            <a:xfrm flipH="1" flipV="1">
              <a:off x="6380777" y="3574652"/>
              <a:ext cx="709698" cy="940396"/>
            </a:xfrm>
            <a:prstGeom prst="straightConnector1">
              <a:avLst/>
            </a:prstGeom>
            <a:noFill/>
            <a:ln w="9525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2E8C679C-6469-4E51-BDE6-151E33B71D9F}"/>
                </a:ext>
              </a:extLst>
            </p:cNvPr>
            <p:cNvCxnSpPr>
              <a:stCxn id="105" idx="2"/>
              <a:endCxn id="77" idx="6"/>
            </p:cNvCxnSpPr>
            <p:nvPr/>
          </p:nvCxnSpPr>
          <p:spPr>
            <a:xfrm flipH="1" flipV="1">
              <a:off x="6380777" y="4035365"/>
              <a:ext cx="709698" cy="479683"/>
            </a:xfrm>
            <a:prstGeom prst="straightConnector1">
              <a:avLst/>
            </a:prstGeom>
            <a:noFill/>
            <a:ln w="9525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3B19AAB7-6061-464E-BE8D-1C8EAA78AAC1}"/>
                </a:ext>
              </a:extLst>
            </p:cNvPr>
            <p:cNvCxnSpPr>
              <a:stCxn id="105" idx="2"/>
              <a:endCxn id="78" idx="6"/>
            </p:cNvCxnSpPr>
            <p:nvPr/>
          </p:nvCxnSpPr>
          <p:spPr>
            <a:xfrm flipH="1" flipV="1">
              <a:off x="6380777" y="4496078"/>
              <a:ext cx="709698" cy="18970"/>
            </a:xfrm>
            <a:prstGeom prst="straightConnector1">
              <a:avLst/>
            </a:prstGeom>
            <a:noFill/>
            <a:ln w="9525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A7960021-7FBF-42ED-9D76-E194A8CB631E}"/>
                </a:ext>
              </a:extLst>
            </p:cNvPr>
            <p:cNvCxnSpPr>
              <a:stCxn id="104" idx="2"/>
              <a:endCxn id="78" idx="6"/>
            </p:cNvCxnSpPr>
            <p:nvPr/>
          </p:nvCxnSpPr>
          <p:spPr>
            <a:xfrm flipH="1">
              <a:off x="6380777" y="4054335"/>
              <a:ext cx="709698" cy="441743"/>
            </a:xfrm>
            <a:prstGeom prst="straightConnector1">
              <a:avLst/>
            </a:prstGeom>
            <a:noFill/>
            <a:ln w="9525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94D37E3B-F8D1-428A-ACC2-D1060C2A3C43}"/>
                </a:ext>
              </a:extLst>
            </p:cNvPr>
            <p:cNvCxnSpPr>
              <a:stCxn id="105" idx="2"/>
              <a:endCxn id="79" idx="6"/>
            </p:cNvCxnSpPr>
            <p:nvPr/>
          </p:nvCxnSpPr>
          <p:spPr>
            <a:xfrm flipH="1">
              <a:off x="6380777" y="4515048"/>
              <a:ext cx="709698" cy="456491"/>
            </a:xfrm>
            <a:prstGeom prst="straightConnector1">
              <a:avLst/>
            </a:prstGeom>
            <a:noFill/>
            <a:ln w="9525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2959A258-7FAD-4579-BF93-947220CA8E54}"/>
                </a:ext>
              </a:extLst>
            </p:cNvPr>
            <p:cNvCxnSpPr>
              <a:stCxn id="104" idx="2"/>
              <a:endCxn id="79" idx="6"/>
            </p:cNvCxnSpPr>
            <p:nvPr/>
          </p:nvCxnSpPr>
          <p:spPr>
            <a:xfrm flipH="1">
              <a:off x="6380777" y="4054335"/>
              <a:ext cx="709698" cy="917204"/>
            </a:xfrm>
            <a:prstGeom prst="straightConnector1">
              <a:avLst/>
            </a:prstGeom>
            <a:noFill/>
            <a:ln w="9525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A295E483-FBD4-4532-B944-4993B69021AF}"/>
                </a:ext>
              </a:extLst>
            </p:cNvPr>
            <p:cNvSpPr/>
            <p:nvPr/>
          </p:nvSpPr>
          <p:spPr>
            <a:xfrm>
              <a:off x="4496972" y="5283994"/>
              <a:ext cx="1177117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4572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6B1F7C"/>
                  </a:solidFill>
                  <a:effectLst/>
                  <a:uLnTx/>
                  <a:uFillTx/>
                  <a:latin typeface="Verdana" charset="0"/>
                  <a:ea typeface="ＭＳ Ｐゴシック" charset="0"/>
                </a:rPr>
                <a:t>Input layer</a:t>
              </a:r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3D0090AF-D7A5-4B20-A194-ADDE928B2465}"/>
                </a:ext>
              </a:extLst>
            </p:cNvPr>
            <p:cNvSpPr/>
            <p:nvPr/>
          </p:nvSpPr>
          <p:spPr>
            <a:xfrm>
              <a:off x="5781253" y="5366715"/>
              <a:ext cx="854914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4572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66A1"/>
                  </a:solidFill>
                  <a:effectLst/>
                  <a:uLnTx/>
                  <a:uFillTx/>
                  <a:latin typeface="Verdana" charset="0"/>
                  <a:ea typeface="ＭＳ Ｐゴシック" charset="0"/>
                </a:rPr>
                <a:t>Hidden</a:t>
              </a:r>
            </a:p>
            <a:p>
              <a:pPr marL="0" marR="0" lvl="0" indent="0" algn="ctr" defTabSz="4572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66A1"/>
                  </a:solidFill>
                  <a:effectLst/>
                  <a:uLnTx/>
                  <a:uFillTx/>
                  <a:latin typeface="Verdana" charset="0"/>
                  <a:ea typeface="ＭＳ Ｐゴシック" charset="0"/>
                </a:rPr>
                <a:t>Layer 1</a:t>
              </a:r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F5D1F43D-8132-487C-946B-F70C709A76C2}"/>
                </a:ext>
              </a:extLst>
            </p:cNvPr>
            <p:cNvSpPr/>
            <p:nvPr/>
          </p:nvSpPr>
          <p:spPr>
            <a:xfrm>
              <a:off x="8115999" y="3780568"/>
              <a:ext cx="392429" cy="1127176"/>
            </a:xfrm>
            <a:prstGeom prst="rect">
              <a:avLst/>
            </a:prstGeom>
            <a:solidFill>
              <a:srgbClr val="71953D">
                <a:lumMod val="40000"/>
                <a:lumOff val="60000"/>
              </a:srgbClr>
            </a:solidFill>
            <a:ln w="25400" cap="flat" cmpd="sng" algn="ctr">
              <a:solidFill>
                <a:srgbClr val="71953D">
                  <a:lumMod val="40000"/>
                  <a:lumOff val="6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2CCC5F6A-276F-41E6-9C2D-D4180023A6D6}"/>
                </a:ext>
              </a:extLst>
            </p:cNvPr>
            <p:cNvSpPr/>
            <p:nvPr/>
          </p:nvSpPr>
          <p:spPr>
            <a:xfrm>
              <a:off x="7090475" y="3421555"/>
              <a:ext cx="344134" cy="344134"/>
            </a:xfrm>
            <a:prstGeom prst="ellipse">
              <a:avLst/>
            </a:prstGeom>
            <a:solidFill>
              <a:sysClr val="window" lastClr="FFFFFF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058EAFC1-924B-4281-B77E-602186C2F42C}"/>
                </a:ext>
              </a:extLst>
            </p:cNvPr>
            <p:cNvSpPr/>
            <p:nvPr/>
          </p:nvSpPr>
          <p:spPr>
            <a:xfrm>
              <a:off x="7090475" y="3882268"/>
              <a:ext cx="344134" cy="344134"/>
            </a:xfrm>
            <a:prstGeom prst="ellipse">
              <a:avLst/>
            </a:prstGeom>
            <a:solidFill>
              <a:sysClr val="window" lastClr="FFFFFF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1F2BC214-0D93-4DF0-9CB2-285A17536484}"/>
                </a:ext>
              </a:extLst>
            </p:cNvPr>
            <p:cNvSpPr/>
            <p:nvPr/>
          </p:nvSpPr>
          <p:spPr>
            <a:xfrm>
              <a:off x="7090475" y="4342981"/>
              <a:ext cx="344134" cy="344134"/>
            </a:xfrm>
            <a:prstGeom prst="ellipse">
              <a:avLst/>
            </a:prstGeom>
            <a:solidFill>
              <a:sysClr val="window" lastClr="FFFFFF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8B0DBAF3-1A48-4B87-A114-6C561837237E}"/>
                </a:ext>
              </a:extLst>
            </p:cNvPr>
            <p:cNvSpPr/>
            <p:nvPr/>
          </p:nvSpPr>
          <p:spPr>
            <a:xfrm>
              <a:off x="7090475" y="4818442"/>
              <a:ext cx="344134" cy="344134"/>
            </a:xfrm>
            <a:prstGeom prst="ellipse">
              <a:avLst/>
            </a:prstGeom>
            <a:solidFill>
              <a:sysClr val="window" lastClr="FFFFFF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E0FD2F23-9F17-4AD2-BD62-E3135484AAFE}"/>
                </a:ext>
              </a:extLst>
            </p:cNvPr>
            <p:cNvSpPr/>
            <p:nvPr/>
          </p:nvSpPr>
          <p:spPr>
            <a:xfrm>
              <a:off x="8156622" y="3915413"/>
              <a:ext cx="344134" cy="344134"/>
            </a:xfrm>
            <a:prstGeom prst="ellipse">
              <a:avLst/>
            </a:prstGeom>
            <a:solidFill>
              <a:sysClr val="window" lastClr="FFFFFF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7DD44CAD-152C-499F-AB3F-8C0D6E4361FD}"/>
                </a:ext>
              </a:extLst>
            </p:cNvPr>
            <p:cNvSpPr/>
            <p:nvPr/>
          </p:nvSpPr>
          <p:spPr>
            <a:xfrm>
              <a:off x="8144307" y="4394392"/>
              <a:ext cx="344134" cy="344134"/>
            </a:xfrm>
            <a:prstGeom prst="ellipse">
              <a:avLst/>
            </a:prstGeom>
            <a:solidFill>
              <a:sysClr val="window" lastClr="FFFFFF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0E971A52-7288-4C0F-8DA2-81460AC271C6}"/>
                </a:ext>
              </a:extLst>
            </p:cNvPr>
            <p:cNvCxnSpPr>
              <a:stCxn id="107" idx="2"/>
              <a:endCxn id="103" idx="6"/>
            </p:cNvCxnSpPr>
            <p:nvPr/>
          </p:nvCxnSpPr>
          <p:spPr>
            <a:xfrm flipH="1" flipV="1">
              <a:off x="7434609" y="3593622"/>
              <a:ext cx="722013" cy="493858"/>
            </a:xfrm>
            <a:prstGeom prst="straightConnector1">
              <a:avLst/>
            </a:prstGeom>
            <a:noFill/>
            <a:ln w="9525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id="{819C8FBC-2B22-43BD-B307-3246292F28FD}"/>
                </a:ext>
              </a:extLst>
            </p:cNvPr>
            <p:cNvCxnSpPr>
              <a:stCxn id="107" idx="2"/>
              <a:endCxn id="104" idx="6"/>
            </p:cNvCxnSpPr>
            <p:nvPr/>
          </p:nvCxnSpPr>
          <p:spPr>
            <a:xfrm flipH="1" flipV="1">
              <a:off x="7434609" y="4054335"/>
              <a:ext cx="722013" cy="33145"/>
            </a:xfrm>
            <a:prstGeom prst="straightConnector1">
              <a:avLst/>
            </a:prstGeom>
            <a:noFill/>
            <a:ln w="9525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111" name="Straight Arrow Connector 110">
              <a:extLst>
                <a:ext uri="{FF2B5EF4-FFF2-40B4-BE49-F238E27FC236}">
                  <a16:creationId xmlns:a16="http://schemas.microsoft.com/office/drawing/2014/main" id="{6B88233F-2B8F-402D-94A6-F8C018996EC9}"/>
                </a:ext>
              </a:extLst>
            </p:cNvPr>
            <p:cNvCxnSpPr>
              <a:stCxn id="108" idx="2"/>
              <a:endCxn id="103" idx="6"/>
            </p:cNvCxnSpPr>
            <p:nvPr/>
          </p:nvCxnSpPr>
          <p:spPr>
            <a:xfrm flipH="1" flipV="1">
              <a:off x="7434609" y="3593622"/>
              <a:ext cx="709698" cy="972837"/>
            </a:xfrm>
            <a:prstGeom prst="straightConnector1">
              <a:avLst/>
            </a:prstGeom>
            <a:noFill/>
            <a:ln w="9525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112" name="Straight Arrow Connector 111">
              <a:extLst>
                <a:ext uri="{FF2B5EF4-FFF2-40B4-BE49-F238E27FC236}">
                  <a16:creationId xmlns:a16="http://schemas.microsoft.com/office/drawing/2014/main" id="{CEA4E550-9D3D-4634-A2E1-E256A3E68404}"/>
                </a:ext>
              </a:extLst>
            </p:cNvPr>
            <p:cNvCxnSpPr>
              <a:stCxn id="108" idx="2"/>
              <a:endCxn id="104" idx="6"/>
            </p:cNvCxnSpPr>
            <p:nvPr/>
          </p:nvCxnSpPr>
          <p:spPr>
            <a:xfrm flipH="1" flipV="1">
              <a:off x="7434609" y="4054335"/>
              <a:ext cx="709698" cy="512124"/>
            </a:xfrm>
            <a:prstGeom prst="straightConnector1">
              <a:avLst/>
            </a:prstGeom>
            <a:noFill/>
            <a:ln w="9525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7B9AB1CF-8196-4D7F-88CD-460E1B613101}"/>
                </a:ext>
              </a:extLst>
            </p:cNvPr>
            <p:cNvCxnSpPr>
              <a:stCxn id="108" idx="2"/>
              <a:endCxn id="105" idx="6"/>
            </p:cNvCxnSpPr>
            <p:nvPr/>
          </p:nvCxnSpPr>
          <p:spPr>
            <a:xfrm flipH="1" flipV="1">
              <a:off x="7434609" y="4515048"/>
              <a:ext cx="709698" cy="51411"/>
            </a:xfrm>
            <a:prstGeom prst="straightConnector1">
              <a:avLst/>
            </a:prstGeom>
            <a:noFill/>
            <a:ln w="9525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114" name="Straight Arrow Connector 113">
              <a:extLst>
                <a:ext uri="{FF2B5EF4-FFF2-40B4-BE49-F238E27FC236}">
                  <a16:creationId xmlns:a16="http://schemas.microsoft.com/office/drawing/2014/main" id="{C551D23A-4614-4974-968A-51D2000EED2C}"/>
                </a:ext>
              </a:extLst>
            </p:cNvPr>
            <p:cNvCxnSpPr>
              <a:stCxn id="108" idx="2"/>
              <a:endCxn id="106" idx="6"/>
            </p:cNvCxnSpPr>
            <p:nvPr/>
          </p:nvCxnSpPr>
          <p:spPr>
            <a:xfrm flipH="1">
              <a:off x="7434609" y="4566459"/>
              <a:ext cx="709698" cy="424050"/>
            </a:xfrm>
            <a:prstGeom prst="straightConnector1">
              <a:avLst/>
            </a:prstGeom>
            <a:noFill/>
            <a:ln w="9525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115" name="Straight Arrow Connector 114">
              <a:extLst>
                <a:ext uri="{FF2B5EF4-FFF2-40B4-BE49-F238E27FC236}">
                  <a16:creationId xmlns:a16="http://schemas.microsoft.com/office/drawing/2014/main" id="{3A42870A-93B3-4CF6-9F18-2E65F529EA63}"/>
                </a:ext>
              </a:extLst>
            </p:cNvPr>
            <p:cNvCxnSpPr>
              <a:stCxn id="107" idx="2"/>
              <a:endCxn id="105" idx="6"/>
            </p:cNvCxnSpPr>
            <p:nvPr/>
          </p:nvCxnSpPr>
          <p:spPr>
            <a:xfrm flipH="1">
              <a:off x="7434609" y="4087480"/>
              <a:ext cx="722013" cy="427568"/>
            </a:xfrm>
            <a:prstGeom prst="straightConnector1">
              <a:avLst/>
            </a:prstGeom>
            <a:noFill/>
            <a:ln w="9525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522A29AC-3F63-4E1C-8555-5197E027D9EF}"/>
                </a:ext>
              </a:extLst>
            </p:cNvPr>
            <p:cNvCxnSpPr>
              <a:stCxn id="107" idx="2"/>
              <a:endCxn id="106" idx="6"/>
            </p:cNvCxnSpPr>
            <p:nvPr/>
          </p:nvCxnSpPr>
          <p:spPr>
            <a:xfrm flipH="1">
              <a:off x="7434609" y="4087480"/>
              <a:ext cx="722013" cy="903029"/>
            </a:xfrm>
            <a:prstGeom prst="straightConnector1">
              <a:avLst/>
            </a:prstGeom>
            <a:noFill/>
            <a:ln w="9525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83A07431-4C16-453F-BC08-549B1803F8BA}"/>
                </a:ext>
              </a:extLst>
            </p:cNvPr>
            <p:cNvSpPr/>
            <p:nvPr/>
          </p:nvSpPr>
          <p:spPr>
            <a:xfrm>
              <a:off x="7699840" y="4990509"/>
              <a:ext cx="1313373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4572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71953D"/>
                  </a:solidFill>
                  <a:effectLst/>
                  <a:uLnTx/>
                  <a:uFillTx/>
                  <a:latin typeface="Verdana" charset="0"/>
                  <a:ea typeface="ＭＳ Ｐゴシック" charset="0"/>
                </a:rPr>
                <a:t>Output layer</a:t>
              </a:r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082E15B9-3DA6-47C0-84EA-C49CA9B6B0FB}"/>
                </a:ext>
              </a:extLst>
            </p:cNvPr>
            <p:cNvSpPr/>
            <p:nvPr/>
          </p:nvSpPr>
          <p:spPr>
            <a:xfrm>
              <a:off x="6855219" y="5352181"/>
              <a:ext cx="814646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4572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66A1"/>
                  </a:solidFill>
                  <a:effectLst/>
                  <a:uLnTx/>
                  <a:uFillTx/>
                  <a:latin typeface="Verdana" charset="0"/>
                  <a:ea typeface="ＭＳ Ｐゴシック" charset="0"/>
                </a:rPr>
                <a:t>Hidden</a:t>
              </a:r>
            </a:p>
            <a:p>
              <a:pPr marL="0" marR="0" lvl="0" indent="0" algn="ctr" defTabSz="4572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66A1"/>
                  </a:solidFill>
                  <a:effectLst/>
                  <a:uLnTx/>
                  <a:uFillTx/>
                  <a:latin typeface="Verdana" charset="0"/>
                  <a:ea typeface="ＭＳ Ｐゴシック" charset="0"/>
                </a:rPr>
                <a:t>layer 2</a:t>
              </a:r>
            </a:p>
          </p:txBody>
        </p:sp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2BC8525E-779C-41CF-BC6D-6D6BA3B77DB1}"/>
                </a:ext>
              </a:extLst>
            </p:cNvPr>
            <p:cNvCxnSpPr>
              <a:stCxn id="103" idx="2"/>
              <a:endCxn id="76" idx="6"/>
            </p:cNvCxnSpPr>
            <p:nvPr/>
          </p:nvCxnSpPr>
          <p:spPr>
            <a:xfrm flipH="1" flipV="1">
              <a:off x="6380777" y="3574652"/>
              <a:ext cx="709698" cy="18970"/>
            </a:xfrm>
            <a:prstGeom prst="straightConnector1">
              <a:avLst/>
            </a:prstGeom>
            <a:noFill/>
            <a:ln w="9525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120" name="Straight Arrow Connector 119">
              <a:extLst>
                <a:ext uri="{FF2B5EF4-FFF2-40B4-BE49-F238E27FC236}">
                  <a16:creationId xmlns:a16="http://schemas.microsoft.com/office/drawing/2014/main" id="{B0274EE7-3579-4656-8E2B-DA2D8B723933}"/>
                </a:ext>
              </a:extLst>
            </p:cNvPr>
            <p:cNvCxnSpPr>
              <a:stCxn id="106" idx="2"/>
              <a:endCxn id="76" idx="6"/>
            </p:cNvCxnSpPr>
            <p:nvPr/>
          </p:nvCxnSpPr>
          <p:spPr>
            <a:xfrm flipH="1" flipV="1">
              <a:off x="6380777" y="3574652"/>
              <a:ext cx="709698" cy="1415857"/>
            </a:xfrm>
            <a:prstGeom prst="straightConnector1">
              <a:avLst/>
            </a:prstGeom>
            <a:noFill/>
            <a:ln w="9525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121" name="Straight Arrow Connector 120">
              <a:extLst>
                <a:ext uri="{FF2B5EF4-FFF2-40B4-BE49-F238E27FC236}">
                  <a16:creationId xmlns:a16="http://schemas.microsoft.com/office/drawing/2014/main" id="{B38AD3F1-5CA3-4A33-9E7A-C56A710986BE}"/>
                </a:ext>
              </a:extLst>
            </p:cNvPr>
            <p:cNvCxnSpPr>
              <a:stCxn id="103" idx="2"/>
              <a:endCxn id="77" idx="6"/>
            </p:cNvCxnSpPr>
            <p:nvPr/>
          </p:nvCxnSpPr>
          <p:spPr>
            <a:xfrm flipH="1">
              <a:off x="6380777" y="3593622"/>
              <a:ext cx="709698" cy="441743"/>
            </a:xfrm>
            <a:prstGeom prst="straightConnector1">
              <a:avLst/>
            </a:prstGeom>
            <a:noFill/>
            <a:ln w="9525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122" name="Straight Arrow Connector 121">
              <a:extLst>
                <a:ext uri="{FF2B5EF4-FFF2-40B4-BE49-F238E27FC236}">
                  <a16:creationId xmlns:a16="http://schemas.microsoft.com/office/drawing/2014/main" id="{90DCE720-58E4-4D86-B156-D0E217559D78}"/>
                </a:ext>
              </a:extLst>
            </p:cNvPr>
            <p:cNvCxnSpPr>
              <a:stCxn id="106" idx="2"/>
              <a:endCxn id="77" idx="6"/>
            </p:cNvCxnSpPr>
            <p:nvPr/>
          </p:nvCxnSpPr>
          <p:spPr>
            <a:xfrm flipH="1" flipV="1">
              <a:off x="6380777" y="4035365"/>
              <a:ext cx="709698" cy="955144"/>
            </a:xfrm>
            <a:prstGeom prst="straightConnector1">
              <a:avLst/>
            </a:prstGeom>
            <a:noFill/>
            <a:ln w="9525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123" name="Straight Arrow Connector 122">
              <a:extLst>
                <a:ext uri="{FF2B5EF4-FFF2-40B4-BE49-F238E27FC236}">
                  <a16:creationId xmlns:a16="http://schemas.microsoft.com/office/drawing/2014/main" id="{74CBB5A6-1A4A-4EAD-99B0-E5C6DF92E6BE}"/>
                </a:ext>
              </a:extLst>
            </p:cNvPr>
            <p:cNvCxnSpPr>
              <a:stCxn id="106" idx="2"/>
              <a:endCxn id="78" idx="6"/>
            </p:cNvCxnSpPr>
            <p:nvPr/>
          </p:nvCxnSpPr>
          <p:spPr>
            <a:xfrm flipH="1" flipV="1">
              <a:off x="6380777" y="4496078"/>
              <a:ext cx="709698" cy="494431"/>
            </a:xfrm>
            <a:prstGeom prst="straightConnector1">
              <a:avLst/>
            </a:prstGeom>
            <a:noFill/>
            <a:ln w="9525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0AE879FA-4F0D-43DC-8A8E-B055AE3E65B6}"/>
                </a:ext>
              </a:extLst>
            </p:cNvPr>
            <p:cNvCxnSpPr>
              <a:stCxn id="103" idx="2"/>
              <a:endCxn id="78" idx="6"/>
            </p:cNvCxnSpPr>
            <p:nvPr/>
          </p:nvCxnSpPr>
          <p:spPr>
            <a:xfrm flipH="1">
              <a:off x="6380777" y="3593622"/>
              <a:ext cx="709698" cy="902456"/>
            </a:xfrm>
            <a:prstGeom prst="straightConnector1">
              <a:avLst/>
            </a:prstGeom>
            <a:noFill/>
            <a:ln w="9525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125" name="Straight Arrow Connector 124">
              <a:extLst>
                <a:ext uri="{FF2B5EF4-FFF2-40B4-BE49-F238E27FC236}">
                  <a16:creationId xmlns:a16="http://schemas.microsoft.com/office/drawing/2014/main" id="{C9A8E929-F20F-46B2-B31D-CD426BD178B9}"/>
                </a:ext>
              </a:extLst>
            </p:cNvPr>
            <p:cNvCxnSpPr>
              <a:stCxn id="106" idx="2"/>
              <a:endCxn id="79" idx="6"/>
            </p:cNvCxnSpPr>
            <p:nvPr/>
          </p:nvCxnSpPr>
          <p:spPr>
            <a:xfrm flipH="1" flipV="1">
              <a:off x="6380777" y="4971539"/>
              <a:ext cx="709698" cy="18970"/>
            </a:xfrm>
            <a:prstGeom prst="straightConnector1">
              <a:avLst/>
            </a:prstGeom>
            <a:noFill/>
            <a:ln w="9525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cxnSp>
          <p:nvCxnSpPr>
            <p:cNvPr id="126" name="Straight Arrow Connector 125">
              <a:extLst>
                <a:ext uri="{FF2B5EF4-FFF2-40B4-BE49-F238E27FC236}">
                  <a16:creationId xmlns:a16="http://schemas.microsoft.com/office/drawing/2014/main" id="{3D21EBB8-7DA6-4BE4-ABCD-8A49B8CC805D}"/>
                </a:ext>
              </a:extLst>
            </p:cNvPr>
            <p:cNvCxnSpPr>
              <a:stCxn id="103" idx="2"/>
              <a:endCxn id="79" idx="6"/>
            </p:cNvCxnSpPr>
            <p:nvPr/>
          </p:nvCxnSpPr>
          <p:spPr>
            <a:xfrm flipH="1">
              <a:off x="6380777" y="3593622"/>
              <a:ext cx="709698" cy="1377917"/>
            </a:xfrm>
            <a:prstGeom prst="straightConnector1">
              <a:avLst/>
            </a:prstGeom>
            <a:noFill/>
            <a:ln w="9525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</p:grp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B31894BB-1EC5-4D9D-A9B6-1BBDA5784C40}"/>
              </a:ext>
            </a:extLst>
          </p:cNvPr>
          <p:cNvCxnSpPr>
            <a:cxnSpLocks/>
            <a:stCxn id="140" idx="3"/>
            <a:endCxn id="101" idx="2"/>
          </p:cNvCxnSpPr>
          <p:nvPr/>
        </p:nvCxnSpPr>
        <p:spPr>
          <a:xfrm flipV="1">
            <a:off x="5355475" y="4307819"/>
            <a:ext cx="386453" cy="969785"/>
          </a:xfrm>
          <a:prstGeom prst="curvedConnector2">
            <a:avLst/>
          </a:prstGeom>
          <a:noFill/>
          <a:ln w="25400" cap="flat" cmpd="sng" algn="ctr">
            <a:solidFill>
              <a:srgbClr val="FF0000"/>
            </a:solidFill>
            <a:prstDash val="dash"/>
            <a:tailEnd type="triangl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140" name="Rectangle 139">
            <a:extLst>
              <a:ext uri="{FF2B5EF4-FFF2-40B4-BE49-F238E27FC236}">
                <a16:creationId xmlns:a16="http://schemas.microsoft.com/office/drawing/2014/main" id="{D87E9A55-4474-4F82-A7D1-5CDCE0AB8AEB}"/>
              </a:ext>
            </a:extLst>
          </p:cNvPr>
          <p:cNvSpPr/>
          <p:nvPr/>
        </p:nvSpPr>
        <p:spPr>
          <a:xfrm>
            <a:off x="3931559" y="5077549"/>
            <a:ext cx="142391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d-ID" sz="2000" dirty="0"/>
              <a:t>Layer bobot</a:t>
            </a:r>
            <a:endParaRPr lang="en-US" sz="2000" dirty="0"/>
          </a:p>
        </p:txBody>
      </p:sp>
      <p:cxnSp>
        <p:nvCxnSpPr>
          <p:cNvPr id="147" name="Straight Arrow Connector 127">
            <a:extLst>
              <a:ext uri="{FF2B5EF4-FFF2-40B4-BE49-F238E27FC236}">
                <a16:creationId xmlns:a16="http://schemas.microsoft.com/office/drawing/2014/main" id="{326CC809-629D-44F7-BB1C-B497441D8CA3}"/>
              </a:ext>
            </a:extLst>
          </p:cNvPr>
          <p:cNvCxnSpPr>
            <a:cxnSpLocks/>
            <a:stCxn id="140" idx="3"/>
            <a:endCxn id="118" idx="2"/>
          </p:cNvCxnSpPr>
          <p:nvPr/>
        </p:nvCxnSpPr>
        <p:spPr>
          <a:xfrm flipV="1">
            <a:off x="5355475" y="4293285"/>
            <a:ext cx="1440285" cy="984319"/>
          </a:xfrm>
          <a:prstGeom prst="curvedConnector2">
            <a:avLst/>
          </a:prstGeom>
          <a:noFill/>
          <a:ln w="25400" cap="flat" cmpd="sng" algn="ctr">
            <a:solidFill>
              <a:srgbClr val="FF0000"/>
            </a:solidFill>
            <a:prstDash val="dash"/>
            <a:tailEnd type="triangl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53" name="Straight Arrow Connector 127">
            <a:extLst>
              <a:ext uri="{FF2B5EF4-FFF2-40B4-BE49-F238E27FC236}">
                <a16:creationId xmlns:a16="http://schemas.microsoft.com/office/drawing/2014/main" id="{08E7FE0C-DE64-4F16-B41A-0F7EEE7B958F}"/>
              </a:ext>
            </a:extLst>
          </p:cNvPr>
          <p:cNvCxnSpPr>
            <a:cxnSpLocks/>
            <a:stCxn id="140" idx="3"/>
            <a:endCxn id="117" idx="2"/>
          </p:cNvCxnSpPr>
          <p:nvPr/>
        </p:nvCxnSpPr>
        <p:spPr>
          <a:xfrm flipV="1">
            <a:off x="5355475" y="3716170"/>
            <a:ext cx="2534270" cy="1561434"/>
          </a:xfrm>
          <a:prstGeom prst="curvedConnector2">
            <a:avLst/>
          </a:prstGeom>
          <a:noFill/>
          <a:ln w="25400" cap="flat" cmpd="sng" algn="ctr">
            <a:solidFill>
              <a:srgbClr val="FF0000"/>
            </a:solidFill>
            <a:prstDash val="dash"/>
            <a:tailEnd type="triangl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1989497736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5C95EA-78ED-413F-AEFE-AD40E3CE5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Convolutional Network Architecture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147063-0731-46B9-9719-F9B3E3BED3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4897" y="1451811"/>
            <a:ext cx="8814723" cy="4724400"/>
          </a:xfrm>
        </p:spPr>
        <p:txBody>
          <a:bodyPr>
            <a:normAutofit/>
          </a:bodyPr>
          <a:lstStyle/>
          <a:p>
            <a:r>
              <a:rPr lang="id-ID" sz="2200" dirty="0"/>
              <a:t>Convolutional Neural Network sering kali digambarkan dengan ilustrasi seperti berikut</a:t>
            </a:r>
            <a:endParaRPr lang="en-US" sz="22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3C33E9-488A-4B7E-87F7-C76DD8DCC5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EA4B6-0A06-45D7-B7BF-F41801AEE81A}" type="datetime1">
              <a:rPr lang="id-ID" smtClean="0"/>
              <a:t>07/08/2019</a:t>
            </a:fld>
            <a:endParaRPr lang="id-ID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6CDE89-356A-479F-A205-79DC979001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Machine Learning: Pengantar Deep Learning</a:t>
            </a:r>
            <a:endParaRPr lang="id-ID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E65BD9-B1C5-4A40-A2B7-B838F13529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7</a:t>
            </a:fld>
            <a:endParaRPr lang="id-ID" dirty="0"/>
          </a:p>
        </p:txBody>
      </p:sp>
      <p:pic>
        <p:nvPicPr>
          <p:cNvPr id="129" name="Picture 128">
            <a:extLst>
              <a:ext uri="{FF2B5EF4-FFF2-40B4-BE49-F238E27FC236}">
                <a16:creationId xmlns:a16="http://schemas.microsoft.com/office/drawing/2014/main" id="{444C88D3-B552-4E61-8179-4701DA0C1CC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9039" y="2379073"/>
            <a:ext cx="8326438" cy="2265989"/>
          </a:xfrm>
          <a:prstGeom prst="rect">
            <a:avLst/>
          </a:prstGeom>
        </p:spPr>
      </p:pic>
      <p:cxnSp>
        <p:nvCxnSpPr>
          <p:cNvPr id="130" name="Straight Arrow Connector 127">
            <a:extLst>
              <a:ext uri="{FF2B5EF4-FFF2-40B4-BE49-F238E27FC236}">
                <a16:creationId xmlns:a16="http://schemas.microsoft.com/office/drawing/2014/main" id="{CFB0F2A4-11ED-4897-88CB-225904E47105}"/>
              </a:ext>
            </a:extLst>
          </p:cNvPr>
          <p:cNvCxnSpPr>
            <a:cxnSpLocks/>
          </p:cNvCxnSpPr>
          <p:nvPr/>
        </p:nvCxnSpPr>
        <p:spPr>
          <a:xfrm rot="16200000" flipV="1">
            <a:off x="2914985" y="4325292"/>
            <a:ext cx="896642" cy="899762"/>
          </a:xfrm>
          <a:prstGeom prst="curvedConnector3">
            <a:avLst>
              <a:gd name="adj1" fmla="val 50000"/>
            </a:avLst>
          </a:prstGeom>
          <a:noFill/>
          <a:ln w="25400" cap="flat" cmpd="sng" algn="ctr">
            <a:solidFill>
              <a:srgbClr val="FF0000"/>
            </a:solidFill>
            <a:prstDash val="dash"/>
            <a:tailEnd type="triangl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131" name="Rectangle 130">
            <a:extLst>
              <a:ext uri="{FF2B5EF4-FFF2-40B4-BE49-F238E27FC236}">
                <a16:creationId xmlns:a16="http://schemas.microsoft.com/office/drawing/2014/main" id="{8B9B25D2-2B49-4963-9704-529F884804BA}"/>
              </a:ext>
            </a:extLst>
          </p:cNvPr>
          <p:cNvSpPr/>
          <p:nvPr/>
        </p:nvSpPr>
        <p:spPr>
          <a:xfrm>
            <a:off x="2673064" y="5228009"/>
            <a:ext cx="3613746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id-ID" sz="2000" dirty="0"/>
              <a:t>Ini </a:t>
            </a:r>
            <a:r>
              <a:rPr lang="id-ID" sz="2000" b="1" dirty="0">
                <a:solidFill>
                  <a:srgbClr val="FF0000"/>
                </a:solidFill>
              </a:rPr>
              <a:t>BUKAN</a:t>
            </a:r>
            <a:r>
              <a:rPr lang="id-ID" sz="2000" dirty="0"/>
              <a:t> Layer</a:t>
            </a:r>
          </a:p>
          <a:p>
            <a:pPr algn="ctr"/>
            <a:r>
              <a:rPr lang="id-ID" sz="2000" dirty="0"/>
              <a:t>Ini adalah output </a:t>
            </a:r>
            <a:r>
              <a:rPr lang="id-ID" sz="2000" dirty="0">
                <a:solidFill>
                  <a:srgbClr val="0000FF"/>
                </a:solidFill>
              </a:rPr>
              <a:t>Activation Map</a:t>
            </a:r>
          </a:p>
          <a:p>
            <a:pPr algn="ctr"/>
            <a:r>
              <a:rPr lang="id-ID" sz="2000" b="1" dirty="0">
                <a:solidFill>
                  <a:srgbClr val="FF0000"/>
                </a:solidFill>
              </a:rPr>
              <a:t>TIDAK ADA </a:t>
            </a:r>
            <a:r>
              <a:rPr lang="id-ID" sz="2000" dirty="0"/>
              <a:t>bobot di sini</a:t>
            </a:r>
            <a:endParaRPr lang="en-US" sz="2000" dirty="0"/>
          </a:p>
        </p:txBody>
      </p:sp>
      <p:cxnSp>
        <p:nvCxnSpPr>
          <p:cNvPr id="132" name="Straight Arrow Connector 127">
            <a:extLst>
              <a:ext uri="{FF2B5EF4-FFF2-40B4-BE49-F238E27FC236}">
                <a16:creationId xmlns:a16="http://schemas.microsoft.com/office/drawing/2014/main" id="{17AD30DC-E290-4A74-BE48-0F4B1EA3F334}"/>
              </a:ext>
            </a:extLst>
          </p:cNvPr>
          <p:cNvCxnSpPr>
            <a:cxnSpLocks/>
          </p:cNvCxnSpPr>
          <p:nvPr/>
        </p:nvCxnSpPr>
        <p:spPr>
          <a:xfrm rot="16200000" flipV="1">
            <a:off x="3650084" y="4566673"/>
            <a:ext cx="1042174" cy="271468"/>
          </a:xfrm>
          <a:prstGeom prst="curvedConnector3">
            <a:avLst>
              <a:gd name="adj1" fmla="val 50000"/>
            </a:avLst>
          </a:prstGeom>
          <a:noFill/>
          <a:ln w="25400" cap="flat" cmpd="sng" algn="ctr">
            <a:solidFill>
              <a:srgbClr val="FF0000"/>
            </a:solidFill>
            <a:prstDash val="dash"/>
            <a:tailEnd type="triangl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33" name="Straight Arrow Connector 127">
            <a:extLst>
              <a:ext uri="{FF2B5EF4-FFF2-40B4-BE49-F238E27FC236}">
                <a16:creationId xmlns:a16="http://schemas.microsoft.com/office/drawing/2014/main" id="{B05E2427-1DEF-47DF-948F-863813C2B3DE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548281" y="4520272"/>
            <a:ext cx="955564" cy="450881"/>
          </a:xfrm>
          <a:prstGeom prst="curvedConnector3">
            <a:avLst>
              <a:gd name="adj1" fmla="val 50000"/>
            </a:avLst>
          </a:prstGeom>
          <a:noFill/>
          <a:ln w="25400" cap="flat" cmpd="sng" algn="ctr">
            <a:solidFill>
              <a:srgbClr val="FF0000"/>
            </a:solidFill>
            <a:prstDash val="dash"/>
            <a:tailEnd type="triangl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37" name="Straight Arrow Connector 127">
            <a:extLst>
              <a:ext uri="{FF2B5EF4-FFF2-40B4-BE49-F238E27FC236}">
                <a16:creationId xmlns:a16="http://schemas.microsoft.com/office/drawing/2014/main" id="{48D0D031-76DB-450E-9F98-AD350789C51E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150287" y="4262540"/>
            <a:ext cx="1105009" cy="816901"/>
          </a:xfrm>
          <a:prstGeom prst="curvedConnector3">
            <a:avLst>
              <a:gd name="adj1" fmla="val 50000"/>
            </a:avLst>
          </a:prstGeom>
          <a:noFill/>
          <a:ln w="25400" cap="flat" cmpd="sng" algn="ctr">
            <a:solidFill>
              <a:srgbClr val="FF0000"/>
            </a:solidFill>
            <a:prstDash val="dash"/>
            <a:tailEnd type="triangl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2081457738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5C95EA-78ED-413F-AEFE-AD40E3CE5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Convolutional Network Architecture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147063-0731-46B9-9719-F9B3E3BED3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4897" y="1451811"/>
            <a:ext cx="8814723" cy="4724400"/>
          </a:xfrm>
        </p:spPr>
        <p:txBody>
          <a:bodyPr>
            <a:normAutofit/>
          </a:bodyPr>
          <a:lstStyle/>
          <a:p>
            <a:r>
              <a:rPr lang="id-ID" sz="2200" dirty="0"/>
              <a:t>Convolutional Neural Network sering kali digambarkan dengan ilustrasi seperti berikut</a:t>
            </a:r>
            <a:endParaRPr lang="en-US" sz="22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3C33E9-488A-4B7E-87F7-C76DD8DCC5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EA4B6-0A06-45D7-B7BF-F41801AEE81A}" type="datetime1">
              <a:rPr lang="id-ID" smtClean="0"/>
              <a:t>07/08/2019</a:t>
            </a:fld>
            <a:endParaRPr lang="id-ID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6CDE89-356A-479F-A205-79DC979001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Machine Learning: Pengantar Deep Learning</a:t>
            </a:r>
            <a:endParaRPr lang="id-ID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E65BD9-B1C5-4A40-A2B7-B838F13529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8</a:t>
            </a:fld>
            <a:endParaRPr lang="id-ID" dirty="0"/>
          </a:p>
        </p:txBody>
      </p:sp>
      <p:pic>
        <p:nvPicPr>
          <p:cNvPr id="129" name="Picture 128">
            <a:extLst>
              <a:ext uri="{FF2B5EF4-FFF2-40B4-BE49-F238E27FC236}">
                <a16:creationId xmlns:a16="http://schemas.microsoft.com/office/drawing/2014/main" id="{444C88D3-B552-4E61-8179-4701DA0C1CC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9039" y="2379073"/>
            <a:ext cx="8326438" cy="2265989"/>
          </a:xfrm>
          <a:prstGeom prst="rect">
            <a:avLst/>
          </a:prstGeom>
        </p:spPr>
      </p:pic>
      <p:cxnSp>
        <p:nvCxnSpPr>
          <p:cNvPr id="130" name="Straight Arrow Connector 127">
            <a:extLst>
              <a:ext uri="{FF2B5EF4-FFF2-40B4-BE49-F238E27FC236}">
                <a16:creationId xmlns:a16="http://schemas.microsoft.com/office/drawing/2014/main" id="{CFB0F2A4-11ED-4897-88CB-225904E47105}"/>
              </a:ext>
            </a:extLst>
          </p:cNvPr>
          <p:cNvCxnSpPr>
            <a:cxnSpLocks/>
          </p:cNvCxnSpPr>
          <p:nvPr/>
        </p:nvCxnSpPr>
        <p:spPr>
          <a:xfrm flipH="1" flipV="1">
            <a:off x="2111559" y="4332247"/>
            <a:ext cx="577003" cy="822821"/>
          </a:xfrm>
          <a:prstGeom prst="straightConnector1">
            <a:avLst/>
          </a:prstGeom>
          <a:noFill/>
          <a:ln w="25400" cap="flat" cmpd="sng" algn="ctr">
            <a:solidFill>
              <a:srgbClr val="0000FF"/>
            </a:solidFill>
            <a:prstDash val="dash"/>
            <a:tailEnd type="triangl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131" name="Rectangle 130">
            <a:extLst>
              <a:ext uri="{FF2B5EF4-FFF2-40B4-BE49-F238E27FC236}">
                <a16:creationId xmlns:a16="http://schemas.microsoft.com/office/drawing/2014/main" id="{8B9B25D2-2B49-4963-9704-529F884804BA}"/>
              </a:ext>
            </a:extLst>
          </p:cNvPr>
          <p:cNvSpPr/>
          <p:nvPr/>
        </p:nvSpPr>
        <p:spPr>
          <a:xfrm>
            <a:off x="2246836" y="5228009"/>
            <a:ext cx="446622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id-ID" sz="2000" dirty="0"/>
              <a:t>Filter dan Dense adalah layer sebenarnya</a:t>
            </a:r>
          </a:p>
          <a:p>
            <a:pPr algn="ctr"/>
            <a:r>
              <a:rPr lang="id-ID" sz="2000" dirty="0"/>
              <a:t>Di sinilah bobot itu berada</a:t>
            </a:r>
            <a:endParaRPr lang="en-US" sz="2000" dirty="0"/>
          </a:p>
        </p:txBody>
      </p:sp>
      <p:cxnSp>
        <p:nvCxnSpPr>
          <p:cNvPr id="132" name="Straight Arrow Connector 127">
            <a:extLst>
              <a:ext uri="{FF2B5EF4-FFF2-40B4-BE49-F238E27FC236}">
                <a16:creationId xmlns:a16="http://schemas.microsoft.com/office/drawing/2014/main" id="{17AD30DC-E290-4A74-BE48-0F4B1EA3F334}"/>
              </a:ext>
            </a:extLst>
          </p:cNvPr>
          <p:cNvCxnSpPr>
            <a:cxnSpLocks/>
          </p:cNvCxnSpPr>
          <p:nvPr/>
        </p:nvCxnSpPr>
        <p:spPr>
          <a:xfrm flipH="1" flipV="1">
            <a:off x="4479947" y="3947005"/>
            <a:ext cx="195634" cy="1276490"/>
          </a:xfrm>
          <a:prstGeom prst="straightConnector1">
            <a:avLst/>
          </a:prstGeom>
          <a:noFill/>
          <a:ln w="25400" cap="flat" cmpd="sng" algn="ctr">
            <a:solidFill>
              <a:srgbClr val="0000FF"/>
            </a:solidFill>
            <a:prstDash val="dash"/>
            <a:tailEnd type="triangl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33" name="Straight Arrow Connector 127">
            <a:extLst>
              <a:ext uri="{FF2B5EF4-FFF2-40B4-BE49-F238E27FC236}">
                <a16:creationId xmlns:a16="http://schemas.microsoft.com/office/drawing/2014/main" id="{B05E2427-1DEF-47DF-948F-863813C2B3DE}"/>
              </a:ext>
            </a:extLst>
          </p:cNvPr>
          <p:cNvCxnSpPr>
            <a:cxnSpLocks/>
          </p:cNvCxnSpPr>
          <p:nvPr/>
        </p:nvCxnSpPr>
        <p:spPr>
          <a:xfrm flipV="1">
            <a:off x="6237937" y="4194990"/>
            <a:ext cx="499582" cy="1108530"/>
          </a:xfrm>
          <a:prstGeom prst="straightConnector1">
            <a:avLst/>
          </a:prstGeom>
          <a:noFill/>
          <a:ln w="25400" cap="flat" cmpd="sng" algn="ctr">
            <a:solidFill>
              <a:srgbClr val="0000FF"/>
            </a:solidFill>
            <a:prstDash val="dash"/>
            <a:tailEnd type="triangl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52" name="Straight Arrow Connector 127">
            <a:extLst>
              <a:ext uri="{FF2B5EF4-FFF2-40B4-BE49-F238E27FC236}">
                <a16:creationId xmlns:a16="http://schemas.microsoft.com/office/drawing/2014/main" id="{D259B2CA-2683-4879-8B46-9F9928F72029}"/>
              </a:ext>
            </a:extLst>
          </p:cNvPr>
          <p:cNvCxnSpPr>
            <a:cxnSpLocks/>
          </p:cNvCxnSpPr>
          <p:nvPr/>
        </p:nvCxnSpPr>
        <p:spPr>
          <a:xfrm flipV="1">
            <a:off x="6482080" y="4194990"/>
            <a:ext cx="721828" cy="1108530"/>
          </a:xfrm>
          <a:prstGeom prst="straightConnector1">
            <a:avLst/>
          </a:prstGeom>
          <a:noFill/>
          <a:ln w="25400" cap="flat" cmpd="sng" algn="ctr">
            <a:solidFill>
              <a:srgbClr val="0000FF"/>
            </a:solidFill>
            <a:prstDash val="dash"/>
            <a:tailEnd type="triangl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66" name="Straight Arrow Connector 127">
            <a:extLst>
              <a:ext uri="{FF2B5EF4-FFF2-40B4-BE49-F238E27FC236}">
                <a16:creationId xmlns:a16="http://schemas.microsoft.com/office/drawing/2014/main" id="{1F02CA69-9941-4D0D-AD72-DEDAC5E52B4D}"/>
              </a:ext>
            </a:extLst>
          </p:cNvPr>
          <p:cNvCxnSpPr>
            <a:cxnSpLocks/>
          </p:cNvCxnSpPr>
          <p:nvPr/>
        </p:nvCxnSpPr>
        <p:spPr>
          <a:xfrm flipV="1">
            <a:off x="6737519" y="3947005"/>
            <a:ext cx="932779" cy="1429455"/>
          </a:xfrm>
          <a:prstGeom prst="straightConnector1">
            <a:avLst/>
          </a:prstGeom>
          <a:noFill/>
          <a:ln w="25400" cap="flat" cmpd="sng" algn="ctr">
            <a:solidFill>
              <a:srgbClr val="0000FF"/>
            </a:solidFill>
            <a:prstDash val="dash"/>
            <a:tailEnd type="triangl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2607026381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5C95EA-78ED-413F-AEFE-AD40E3CE5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Convolutional Network Architecture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147063-0731-46B9-9719-F9B3E3BED3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4897" y="1451811"/>
            <a:ext cx="8814723" cy="4724400"/>
          </a:xfrm>
        </p:spPr>
        <p:txBody>
          <a:bodyPr>
            <a:normAutofit/>
          </a:bodyPr>
          <a:lstStyle/>
          <a:p>
            <a:r>
              <a:rPr lang="id-ID" sz="2200" dirty="0"/>
              <a:t>Convolutional Neural Network sering kali digambarkan dengan ilustrasi seperti berikut</a:t>
            </a:r>
            <a:endParaRPr lang="en-US" sz="22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3C33E9-488A-4B7E-87F7-C76DD8DCC5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EA4B6-0A06-45D7-B7BF-F41801AEE81A}" type="datetime1">
              <a:rPr lang="id-ID" smtClean="0"/>
              <a:t>07/08/2019</a:t>
            </a:fld>
            <a:endParaRPr lang="id-ID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6CDE89-356A-479F-A205-79DC979001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Machine Learning: Pengantar Deep Learning</a:t>
            </a:r>
            <a:endParaRPr lang="id-ID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E65BD9-B1C5-4A40-A2B7-B838F13529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9</a:t>
            </a:fld>
            <a:endParaRPr lang="id-ID" dirty="0"/>
          </a:p>
        </p:txBody>
      </p:sp>
      <p:pic>
        <p:nvPicPr>
          <p:cNvPr id="129" name="Picture 128">
            <a:extLst>
              <a:ext uri="{FF2B5EF4-FFF2-40B4-BE49-F238E27FC236}">
                <a16:creationId xmlns:a16="http://schemas.microsoft.com/office/drawing/2014/main" id="{444C88D3-B552-4E61-8179-4701DA0C1CC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9039" y="2379073"/>
            <a:ext cx="8326438" cy="2265989"/>
          </a:xfrm>
          <a:prstGeom prst="rect">
            <a:avLst/>
          </a:prstGeom>
        </p:spPr>
      </p:pic>
      <p:cxnSp>
        <p:nvCxnSpPr>
          <p:cNvPr id="130" name="Straight Arrow Connector 127">
            <a:extLst>
              <a:ext uri="{FF2B5EF4-FFF2-40B4-BE49-F238E27FC236}">
                <a16:creationId xmlns:a16="http://schemas.microsoft.com/office/drawing/2014/main" id="{CFB0F2A4-11ED-4897-88CB-225904E47105}"/>
              </a:ext>
            </a:extLst>
          </p:cNvPr>
          <p:cNvCxnSpPr>
            <a:cxnSpLocks/>
          </p:cNvCxnSpPr>
          <p:nvPr/>
        </p:nvCxnSpPr>
        <p:spPr>
          <a:xfrm flipH="1" flipV="1">
            <a:off x="3606800" y="4194991"/>
            <a:ext cx="508000" cy="1028504"/>
          </a:xfrm>
          <a:prstGeom prst="straightConnector1">
            <a:avLst/>
          </a:prstGeom>
          <a:noFill/>
          <a:ln w="25400" cap="flat" cmpd="sng" algn="ctr">
            <a:solidFill>
              <a:srgbClr val="00B050"/>
            </a:solidFill>
            <a:prstDash val="dash"/>
            <a:tailEnd type="triangl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131" name="Rectangle 130">
            <a:extLst>
              <a:ext uri="{FF2B5EF4-FFF2-40B4-BE49-F238E27FC236}">
                <a16:creationId xmlns:a16="http://schemas.microsoft.com/office/drawing/2014/main" id="{8B9B25D2-2B49-4963-9704-529F884804BA}"/>
              </a:ext>
            </a:extLst>
          </p:cNvPr>
          <p:cNvSpPr/>
          <p:nvPr/>
        </p:nvSpPr>
        <p:spPr>
          <a:xfrm>
            <a:off x="2562443" y="5228009"/>
            <a:ext cx="383502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id-ID" sz="2000" dirty="0"/>
              <a:t>Pooling dikategorikan sebagai layer</a:t>
            </a:r>
          </a:p>
          <a:p>
            <a:pPr algn="ctr"/>
            <a:r>
              <a:rPr lang="id-ID" sz="2000" dirty="0"/>
              <a:t>Tapi tidak memiliki bobot</a:t>
            </a:r>
            <a:endParaRPr lang="en-US" sz="2000" dirty="0"/>
          </a:p>
        </p:txBody>
      </p:sp>
      <p:cxnSp>
        <p:nvCxnSpPr>
          <p:cNvPr id="16" name="Straight Arrow Connector 127">
            <a:extLst>
              <a:ext uri="{FF2B5EF4-FFF2-40B4-BE49-F238E27FC236}">
                <a16:creationId xmlns:a16="http://schemas.microsoft.com/office/drawing/2014/main" id="{9243886D-5114-4599-94C1-0F019AB0B9CD}"/>
              </a:ext>
            </a:extLst>
          </p:cNvPr>
          <p:cNvCxnSpPr>
            <a:cxnSpLocks/>
          </p:cNvCxnSpPr>
          <p:nvPr/>
        </p:nvCxnSpPr>
        <p:spPr>
          <a:xfrm flipV="1">
            <a:off x="5181600" y="4194991"/>
            <a:ext cx="548640" cy="1028504"/>
          </a:xfrm>
          <a:prstGeom prst="straightConnector1">
            <a:avLst/>
          </a:prstGeom>
          <a:noFill/>
          <a:ln w="25400" cap="flat" cmpd="sng" algn="ctr">
            <a:solidFill>
              <a:srgbClr val="00B050"/>
            </a:solidFill>
            <a:prstDash val="dash"/>
            <a:tailEnd type="triangl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3864202703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2">
      <a:majorFont>
        <a:latin typeface="Product Sans"/>
        <a:ea typeface=""/>
        <a:cs typeface=""/>
      </a:majorFont>
      <a:minorFont>
        <a:latin typeface="Product Sans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2353</TotalTime>
  <Words>1428</Words>
  <Application>Microsoft Office PowerPoint</Application>
  <PresentationFormat>On-screen Show (4:3)</PresentationFormat>
  <Paragraphs>403</Paragraphs>
  <Slides>53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53</vt:i4>
      </vt:variant>
    </vt:vector>
  </HeadingPairs>
  <TitlesOfParts>
    <vt:vector size="65" baseType="lpstr">
      <vt:lpstr>Arial</vt:lpstr>
      <vt:lpstr>ArialMT</vt:lpstr>
      <vt:lpstr>Calibri</vt:lpstr>
      <vt:lpstr>Calibri Light</vt:lpstr>
      <vt:lpstr>Courier New</vt:lpstr>
      <vt:lpstr>HP Simplified</vt:lpstr>
      <vt:lpstr>Product Sans</vt:lpstr>
      <vt:lpstr>Segoe UI Light</vt:lpstr>
      <vt:lpstr>Verdana</vt:lpstr>
      <vt:lpstr>Office Theme</vt:lpstr>
      <vt:lpstr>1_Office Theme</vt:lpstr>
      <vt:lpstr>2_Office Theme</vt:lpstr>
      <vt:lpstr>PowerPoint Presentation</vt:lpstr>
      <vt:lpstr>Visualisasi Convolutional Neural Network</vt:lpstr>
      <vt:lpstr>It’s Magic?</vt:lpstr>
      <vt:lpstr>It’s NOT Magic</vt:lpstr>
      <vt:lpstr>Visualisasi Arsitektur</vt:lpstr>
      <vt:lpstr>Neural Network Architecture</vt:lpstr>
      <vt:lpstr>Convolutional Network Architecture</vt:lpstr>
      <vt:lpstr>Convolutional Network Architecture</vt:lpstr>
      <vt:lpstr>Convolutional Network Architecture</vt:lpstr>
      <vt:lpstr>LeNet-5</vt:lpstr>
      <vt:lpstr>AlexNet</vt:lpstr>
      <vt:lpstr>AlexNet</vt:lpstr>
      <vt:lpstr>Menampilkan Lokasi Citra yang  Megaktifkan Neuron</vt:lpstr>
      <vt:lpstr>Merunut Balik Area Neuron</vt:lpstr>
      <vt:lpstr>Merunut Balik Area Neuron</vt:lpstr>
      <vt:lpstr>Merunut Balik Area Neuron</vt:lpstr>
      <vt:lpstr>Merunut Balik Area Neuron</vt:lpstr>
      <vt:lpstr>Merunut Balik Area Neuron</vt:lpstr>
      <vt:lpstr>Merunut Balik Area Neuron</vt:lpstr>
      <vt:lpstr>Merunut Balik Area Neuron</vt:lpstr>
      <vt:lpstr>Merunut Balik Area Neuron</vt:lpstr>
      <vt:lpstr>Merunut Balik Area Neuron</vt:lpstr>
      <vt:lpstr>Merunut Balik Area Neuron</vt:lpstr>
      <vt:lpstr>Merunut Balik Area Neuron</vt:lpstr>
      <vt:lpstr>Menampilkan Bobot Layer Pertama</vt:lpstr>
      <vt:lpstr>Visualisasi Bobot Layer Pertama</vt:lpstr>
      <vt:lpstr>Visualisasi Bobot Layer Pertama</vt:lpstr>
      <vt:lpstr>Perbandingan dengan Ekstraksi Ciri Klasik</vt:lpstr>
      <vt:lpstr>Eksperimen Oklusi</vt:lpstr>
      <vt:lpstr>Eksperimen Oklusi</vt:lpstr>
      <vt:lpstr>Eksperimen Oklusi</vt:lpstr>
      <vt:lpstr>Menampilkan Visualisasi Gradien</vt:lpstr>
      <vt:lpstr>Saliency Map</vt:lpstr>
      <vt:lpstr>Saliency Map</vt:lpstr>
      <vt:lpstr>Saliency Map</vt:lpstr>
      <vt:lpstr>Saliency Map</vt:lpstr>
      <vt:lpstr>Saliency Map pada level Neuron dengan  Guided Backpropagation</vt:lpstr>
      <vt:lpstr>Visualisasi Efek dari Neuron</vt:lpstr>
      <vt:lpstr>Merunut Balik Area Neuron</vt:lpstr>
      <vt:lpstr>Gradien dan Patch Citra</vt:lpstr>
      <vt:lpstr>Teknik Optimasi Visualisasi Fitur</vt:lpstr>
      <vt:lpstr>Optimasi Citra Kelas</vt:lpstr>
      <vt:lpstr>Optimasi Citra Kelas</vt:lpstr>
      <vt:lpstr>Optimasi Citra Kelas</vt:lpstr>
      <vt:lpstr>Optimasi Citra Kelas</vt:lpstr>
      <vt:lpstr>Optimasi Citra Kelas</vt:lpstr>
      <vt:lpstr>Optimasi Citra Kelas</vt:lpstr>
      <vt:lpstr>Optimasi Citra Kelas</vt:lpstr>
      <vt:lpstr>Optimasi Citra Kelas</vt:lpstr>
      <vt:lpstr>Optimasi Citra Kelas</vt:lpstr>
      <vt:lpstr>Optimasi Citra Kelas</vt:lpstr>
      <vt:lpstr>Next: Deep Dream dan Style Transfer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ASUS</dc:creator>
  <cp:lastModifiedBy>Anditya Arifianto</cp:lastModifiedBy>
  <cp:revision>257</cp:revision>
  <dcterms:created xsi:type="dcterms:W3CDTF">2019-04-17T03:34:48Z</dcterms:created>
  <dcterms:modified xsi:type="dcterms:W3CDTF">2019-08-06T21:28:26Z</dcterms:modified>
</cp:coreProperties>
</file>